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8" r:id="rId3"/>
    <p:sldId id="260" r:id="rId4"/>
    <p:sldId id="264" r:id="rId5"/>
    <p:sldId id="257" r:id="rId6"/>
    <p:sldId id="261" r:id="rId7"/>
    <p:sldId id="265" r:id="rId8"/>
    <p:sldId id="262" r:id="rId9"/>
    <p:sldId id="266" r:id="rId10"/>
    <p:sldId id="267" r:id="rId11"/>
    <p:sldId id="263" r:id="rId12"/>
    <p:sldId id="268" r:id="rId13"/>
    <p:sldId id="25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69" d="100"/>
          <a:sy n="69" d="100"/>
        </p:scale>
        <p:origin x="48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CC5A89C-C15D-47E1-AE93-5E7FE6709AF0}"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FCF8BE50-36EA-40CB-98CE-A60ECE2376CC}" type="slidenum">
              <a:rPr lang="en-US" smtClean="0"/>
              <a:t>‹#›</a:t>
            </a:fld>
            <a:endParaRPr lang="en-US"/>
          </a:p>
        </p:txBody>
      </p:sp>
    </p:spTree>
    <p:extLst>
      <p:ext uri="{BB962C8B-B14F-4D97-AF65-F5344CB8AC3E}">
        <p14:creationId xmlns:p14="http://schemas.microsoft.com/office/powerpoint/2010/main" val="2289546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CC5A89C-C15D-47E1-AE93-5E7FE6709AF0}"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FCF8BE50-36EA-40CB-98CE-A60ECE2376CC}" type="slidenum">
              <a:rPr lang="en-US" smtClean="0"/>
              <a:t>‹#›</a:t>
            </a:fld>
            <a:endParaRPr lang="en-US"/>
          </a:p>
        </p:txBody>
      </p:sp>
    </p:spTree>
    <p:extLst>
      <p:ext uri="{BB962C8B-B14F-4D97-AF65-F5344CB8AC3E}">
        <p14:creationId xmlns:p14="http://schemas.microsoft.com/office/powerpoint/2010/main" val="592988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CC5A89C-C15D-47E1-AE93-5E7FE6709AF0}"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FCF8BE50-36EA-40CB-98CE-A60ECE2376CC}" type="slidenum">
              <a:rPr lang="en-US" smtClean="0"/>
              <a:t>‹#›</a:t>
            </a:fld>
            <a:endParaRPr lang="en-US"/>
          </a:p>
        </p:txBody>
      </p:sp>
    </p:spTree>
    <p:extLst>
      <p:ext uri="{BB962C8B-B14F-4D97-AF65-F5344CB8AC3E}">
        <p14:creationId xmlns:p14="http://schemas.microsoft.com/office/powerpoint/2010/main" val="32989105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CC5A89C-C15D-47E1-AE93-5E7FE6709AF0}"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FCF8BE50-36EA-40CB-98CE-A60ECE2376CC}"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2900617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CC5A89C-C15D-47E1-AE93-5E7FE6709AF0}"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FCF8BE50-36EA-40CB-98CE-A60ECE2376CC}" type="slidenum">
              <a:rPr lang="en-US" smtClean="0"/>
              <a:t>‹#›</a:t>
            </a:fld>
            <a:endParaRPr lang="en-US"/>
          </a:p>
        </p:txBody>
      </p:sp>
    </p:spTree>
    <p:extLst>
      <p:ext uri="{BB962C8B-B14F-4D97-AF65-F5344CB8AC3E}">
        <p14:creationId xmlns:p14="http://schemas.microsoft.com/office/powerpoint/2010/main" val="4678630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8CC5A89C-C15D-47E1-AE93-5E7FE6709AF0}"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F8BE50-36EA-40CB-98CE-A60ECE2376CC}" type="slidenum">
              <a:rPr lang="en-US" smtClean="0"/>
              <a:t>‹#›</a:t>
            </a:fld>
            <a:endParaRPr lang="en-US"/>
          </a:p>
        </p:txBody>
      </p:sp>
    </p:spTree>
    <p:extLst>
      <p:ext uri="{BB962C8B-B14F-4D97-AF65-F5344CB8AC3E}">
        <p14:creationId xmlns:p14="http://schemas.microsoft.com/office/powerpoint/2010/main" val="29227505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8CC5A89C-C15D-47E1-AE93-5E7FE6709AF0}"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F8BE50-36EA-40CB-98CE-A60ECE2376CC}" type="slidenum">
              <a:rPr lang="en-US" smtClean="0"/>
              <a:t>‹#›</a:t>
            </a:fld>
            <a:endParaRPr lang="en-US"/>
          </a:p>
        </p:txBody>
      </p:sp>
    </p:spTree>
    <p:extLst>
      <p:ext uri="{BB962C8B-B14F-4D97-AF65-F5344CB8AC3E}">
        <p14:creationId xmlns:p14="http://schemas.microsoft.com/office/powerpoint/2010/main" val="29262705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C5A89C-C15D-47E1-AE93-5E7FE6709AF0}"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F8BE50-36EA-40CB-98CE-A60ECE2376CC}" type="slidenum">
              <a:rPr lang="en-US" smtClean="0"/>
              <a:t>‹#›</a:t>
            </a:fld>
            <a:endParaRPr lang="en-US"/>
          </a:p>
        </p:txBody>
      </p:sp>
    </p:spTree>
    <p:extLst>
      <p:ext uri="{BB962C8B-B14F-4D97-AF65-F5344CB8AC3E}">
        <p14:creationId xmlns:p14="http://schemas.microsoft.com/office/powerpoint/2010/main" val="30416098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8CC5A89C-C15D-47E1-AE93-5E7FE6709AF0}" type="datetimeFigureOut">
              <a:rPr lang="en-US" smtClean="0"/>
              <a:t>11/6/2018</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FCF8BE50-36EA-40CB-98CE-A60ECE2376CC}" type="slidenum">
              <a:rPr lang="en-US" smtClean="0"/>
              <a:t>‹#›</a:t>
            </a:fld>
            <a:endParaRPr lang="en-US"/>
          </a:p>
        </p:txBody>
      </p:sp>
    </p:spTree>
    <p:extLst>
      <p:ext uri="{BB962C8B-B14F-4D97-AF65-F5344CB8AC3E}">
        <p14:creationId xmlns:p14="http://schemas.microsoft.com/office/powerpoint/2010/main" val="2703903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C5A89C-C15D-47E1-AE93-5E7FE6709AF0}"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F8BE50-36EA-40CB-98CE-A60ECE2376CC}" type="slidenum">
              <a:rPr lang="en-US" smtClean="0"/>
              <a:t>‹#›</a:t>
            </a:fld>
            <a:endParaRPr lang="en-US"/>
          </a:p>
        </p:txBody>
      </p:sp>
    </p:spTree>
    <p:extLst>
      <p:ext uri="{BB962C8B-B14F-4D97-AF65-F5344CB8AC3E}">
        <p14:creationId xmlns:p14="http://schemas.microsoft.com/office/powerpoint/2010/main" val="3189103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CC5A89C-C15D-47E1-AE93-5E7FE6709AF0}"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FCF8BE50-36EA-40CB-98CE-A60ECE2376CC}" type="slidenum">
              <a:rPr lang="en-US" smtClean="0"/>
              <a:t>‹#›</a:t>
            </a:fld>
            <a:endParaRPr lang="en-US"/>
          </a:p>
        </p:txBody>
      </p:sp>
    </p:spTree>
    <p:extLst>
      <p:ext uri="{BB962C8B-B14F-4D97-AF65-F5344CB8AC3E}">
        <p14:creationId xmlns:p14="http://schemas.microsoft.com/office/powerpoint/2010/main" val="4089451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CC5A89C-C15D-47E1-AE93-5E7FE6709AF0}"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F8BE50-36EA-40CB-98CE-A60ECE2376CC}" type="slidenum">
              <a:rPr lang="en-US" smtClean="0"/>
              <a:t>‹#›</a:t>
            </a:fld>
            <a:endParaRPr lang="en-US"/>
          </a:p>
        </p:txBody>
      </p:sp>
    </p:spTree>
    <p:extLst>
      <p:ext uri="{BB962C8B-B14F-4D97-AF65-F5344CB8AC3E}">
        <p14:creationId xmlns:p14="http://schemas.microsoft.com/office/powerpoint/2010/main" val="1302167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CC5A89C-C15D-47E1-AE93-5E7FE6709AF0}"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F8BE50-36EA-40CB-98CE-A60ECE2376CC}" type="slidenum">
              <a:rPr lang="en-US" smtClean="0"/>
              <a:t>‹#›</a:t>
            </a:fld>
            <a:endParaRPr lang="en-US"/>
          </a:p>
        </p:txBody>
      </p:sp>
    </p:spTree>
    <p:extLst>
      <p:ext uri="{BB962C8B-B14F-4D97-AF65-F5344CB8AC3E}">
        <p14:creationId xmlns:p14="http://schemas.microsoft.com/office/powerpoint/2010/main" val="3375709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CC5A89C-C15D-47E1-AE93-5E7FE6709AF0}"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F8BE50-36EA-40CB-98CE-A60ECE2376CC}" type="slidenum">
              <a:rPr lang="en-US" smtClean="0"/>
              <a:t>‹#›</a:t>
            </a:fld>
            <a:endParaRPr lang="en-US"/>
          </a:p>
        </p:txBody>
      </p:sp>
    </p:spTree>
    <p:extLst>
      <p:ext uri="{BB962C8B-B14F-4D97-AF65-F5344CB8AC3E}">
        <p14:creationId xmlns:p14="http://schemas.microsoft.com/office/powerpoint/2010/main" val="1964683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8CC5A89C-C15D-47E1-AE93-5E7FE6709AF0}"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F8BE50-36EA-40CB-98CE-A60ECE2376CC}" type="slidenum">
              <a:rPr lang="en-US" smtClean="0"/>
              <a:t>‹#›</a:t>
            </a:fld>
            <a:endParaRPr lang="en-US"/>
          </a:p>
        </p:txBody>
      </p:sp>
    </p:spTree>
    <p:extLst>
      <p:ext uri="{BB962C8B-B14F-4D97-AF65-F5344CB8AC3E}">
        <p14:creationId xmlns:p14="http://schemas.microsoft.com/office/powerpoint/2010/main" val="1097871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CC5A89C-C15D-47E1-AE93-5E7FE6709AF0}"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F8BE50-36EA-40CB-98CE-A60ECE2376CC}" type="slidenum">
              <a:rPr lang="en-US" smtClean="0"/>
              <a:t>‹#›</a:t>
            </a:fld>
            <a:endParaRPr lang="en-US"/>
          </a:p>
        </p:txBody>
      </p:sp>
    </p:spTree>
    <p:extLst>
      <p:ext uri="{BB962C8B-B14F-4D97-AF65-F5344CB8AC3E}">
        <p14:creationId xmlns:p14="http://schemas.microsoft.com/office/powerpoint/2010/main" val="1942474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CC5A89C-C15D-47E1-AE93-5E7FE6709AF0}"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F8BE50-36EA-40CB-98CE-A60ECE2376CC}" type="slidenum">
              <a:rPr lang="en-US" smtClean="0"/>
              <a:t>‹#›</a:t>
            </a:fld>
            <a:endParaRPr lang="en-US"/>
          </a:p>
        </p:txBody>
      </p:sp>
    </p:spTree>
    <p:extLst>
      <p:ext uri="{BB962C8B-B14F-4D97-AF65-F5344CB8AC3E}">
        <p14:creationId xmlns:p14="http://schemas.microsoft.com/office/powerpoint/2010/main" val="4026404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CC5A89C-C15D-47E1-AE93-5E7FE6709AF0}" type="datetimeFigureOut">
              <a:rPr lang="en-US" smtClean="0"/>
              <a:t>11/6/2018</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FCF8BE50-36EA-40CB-98CE-A60ECE2376CC}" type="slidenum">
              <a:rPr lang="en-US" smtClean="0"/>
              <a:t>‹#›</a:t>
            </a:fld>
            <a:endParaRPr lang="en-US"/>
          </a:p>
        </p:txBody>
      </p:sp>
    </p:spTree>
    <p:extLst>
      <p:ext uri="{BB962C8B-B14F-4D97-AF65-F5344CB8AC3E}">
        <p14:creationId xmlns:p14="http://schemas.microsoft.com/office/powerpoint/2010/main" val="3005861491"/>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2.xml"/><Relationship Id="rId1" Type="http://schemas.openxmlformats.org/officeDocument/2006/relationships/video" Target="https://www.youtube.com/embed/cBNTDlI1-nQ"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2.xml"/><Relationship Id="rId1" Type="http://schemas.openxmlformats.org/officeDocument/2006/relationships/video" Target="https://www.youtube.com/embed/gnz7BQ7lxJQ"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Perfection is Messy!</a:t>
            </a:r>
            <a:endParaRPr lang="en-US" dirty="0"/>
          </a:p>
        </p:txBody>
      </p:sp>
      <p:sp>
        <p:nvSpPr>
          <p:cNvPr id="3" name="Subtitle 2"/>
          <p:cNvSpPr>
            <a:spLocks noGrp="1"/>
          </p:cNvSpPr>
          <p:nvPr>
            <p:ph type="subTitle" idx="1"/>
          </p:nvPr>
        </p:nvSpPr>
        <p:spPr/>
        <p:txBody>
          <a:bodyPr/>
          <a:lstStyle/>
          <a:p>
            <a:r>
              <a:rPr lang="en-US" dirty="0" smtClean="0"/>
              <a:t>Steve Smith, Ph.D.</a:t>
            </a:r>
            <a:endParaRPr lang="en-US" dirty="0"/>
          </a:p>
        </p:txBody>
      </p:sp>
    </p:spTree>
    <p:extLst>
      <p:ext uri="{BB962C8B-B14F-4D97-AF65-F5344CB8AC3E}">
        <p14:creationId xmlns:p14="http://schemas.microsoft.com/office/powerpoint/2010/main" val="10361935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 Culture of “Failure”</a:t>
            </a:r>
            <a:endParaRPr lang="en-US" dirty="0"/>
          </a:p>
        </p:txBody>
      </p:sp>
      <p:pic>
        <p:nvPicPr>
          <p:cNvPr id="9" name="Content Placeholder 8"/>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681038" y="2815084"/>
            <a:ext cx="4697412" cy="2642294"/>
          </a:xfrm>
        </p:spPr>
      </p:pic>
      <p:sp>
        <p:nvSpPr>
          <p:cNvPr id="8" name="Content Placeholder 7"/>
          <p:cNvSpPr>
            <a:spLocks noGrp="1"/>
          </p:cNvSpPr>
          <p:nvPr>
            <p:ph sz="half" idx="2"/>
          </p:nvPr>
        </p:nvSpPr>
        <p:spPr>
          <a:xfrm>
            <a:off x="5876544" y="2336873"/>
            <a:ext cx="5535167" cy="3599316"/>
          </a:xfrm>
        </p:spPr>
        <p:txBody>
          <a:bodyPr>
            <a:normAutofit/>
          </a:bodyPr>
          <a:lstStyle/>
          <a:p>
            <a:r>
              <a:rPr lang="en-US" dirty="0" smtClean="0"/>
              <a:t>I expect you will fail in your first attempts and we will celebrate when you do</a:t>
            </a:r>
          </a:p>
          <a:p>
            <a:r>
              <a:rPr lang="en-US" dirty="0" smtClean="0"/>
              <a:t>I expect that you will learn from your failures and we will celebrate when you do</a:t>
            </a:r>
          </a:p>
          <a:p>
            <a:r>
              <a:rPr lang="en-US" dirty="0" smtClean="0"/>
              <a:t>I expect that you will learn concepts at different rates, and I will honor your individual process</a:t>
            </a:r>
          </a:p>
        </p:txBody>
      </p:sp>
    </p:spTree>
    <p:extLst>
      <p:ext uri="{BB962C8B-B14F-4D97-AF65-F5344CB8AC3E}">
        <p14:creationId xmlns:p14="http://schemas.microsoft.com/office/powerpoint/2010/main" val="1866813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4.	Reward </a:t>
            </a:r>
            <a:r>
              <a:rPr lang="en-US" dirty="0" smtClean="0"/>
              <a:t>persistence</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Bloom &amp; Mastery Learning:</a:t>
            </a:r>
          </a:p>
          <a:p>
            <a:endParaRPr lang="en-US" dirty="0"/>
          </a:p>
          <a:p>
            <a:pPr marL="0" indent="0">
              <a:buNone/>
            </a:pPr>
            <a:r>
              <a:rPr lang="en-US" dirty="0"/>
              <a:t>Bloom suggested that although students vary widely in their learning rates and modalities, if teachers could provide the necessary time and appropriate learning conditions, nearly all students could reach a high level of achievement.</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594350" y="2900648"/>
            <a:ext cx="4700588" cy="2471166"/>
          </a:xfrm>
        </p:spPr>
      </p:pic>
    </p:spTree>
    <p:extLst>
      <p:ext uri="{BB962C8B-B14F-4D97-AF65-F5344CB8AC3E}">
        <p14:creationId xmlns:p14="http://schemas.microsoft.com/office/powerpoint/2010/main" val="577936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pic>
        <p:nvPicPr>
          <p:cNvPr id="3" name="cBNTDlI1-nQ"/>
          <p:cNvPicPr>
            <a:picLocks noGrp="1" noRot="1" noChangeAspect="1"/>
          </p:cNvPicPr>
          <p:nvPr>
            <p:ph idx="1"/>
            <a:videoFile r:link="rId1"/>
          </p:nvPr>
        </p:nvPicPr>
        <p:blipFill>
          <a:blip r:embed="rId3"/>
          <a:stretch>
            <a:fillRect/>
          </a:stretch>
        </p:blipFill>
        <p:spPr>
          <a:xfrm>
            <a:off x="517028" y="646545"/>
            <a:ext cx="10615871" cy="5971427"/>
          </a:xfrm>
          <a:prstGeom prst="rect">
            <a:avLst/>
          </a:prstGeom>
        </p:spPr>
      </p:pic>
    </p:spTree>
    <p:extLst>
      <p:ext uri="{BB962C8B-B14F-4D97-AF65-F5344CB8AC3E}">
        <p14:creationId xmlns:p14="http://schemas.microsoft.com/office/powerpoint/2010/main" val="11055047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gnz7BQ7lxJQ"/>
          <p:cNvPicPr>
            <a:picLocks noGrp="1" noRot="1" noChangeAspect="1"/>
          </p:cNvPicPr>
          <p:nvPr>
            <p:ph idx="1"/>
            <a:videoFile r:link="rId1"/>
          </p:nvPr>
        </p:nvPicPr>
        <p:blipFill>
          <a:blip r:embed="rId3"/>
          <a:stretch>
            <a:fillRect/>
          </a:stretch>
        </p:blipFill>
        <p:spPr>
          <a:xfrm>
            <a:off x="587375" y="365125"/>
            <a:ext cx="10766425" cy="6056313"/>
          </a:xfrm>
          <a:prstGeom prst="rect">
            <a:avLst/>
          </a:prstGeom>
        </p:spPr>
      </p:pic>
    </p:spTree>
    <p:extLst>
      <p:ext uri="{BB962C8B-B14F-4D97-AF65-F5344CB8AC3E}">
        <p14:creationId xmlns:p14="http://schemas.microsoft.com/office/powerpoint/2010/main" val="15977233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Strategies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Self-Efficacy not Self-Esteem</a:t>
            </a:r>
          </a:p>
          <a:p>
            <a:pPr marL="514350" indent="-514350">
              <a:buFont typeface="+mj-lt"/>
              <a:buAutoNum type="arabicPeriod"/>
            </a:pPr>
            <a:r>
              <a:rPr lang="en-US" dirty="0" smtClean="0"/>
              <a:t>Get rid of “musts”</a:t>
            </a:r>
          </a:p>
          <a:p>
            <a:pPr marL="514350" indent="-514350">
              <a:buFont typeface="+mj-lt"/>
              <a:buAutoNum type="arabicPeriod"/>
            </a:pPr>
            <a:r>
              <a:rPr lang="en-US" dirty="0" smtClean="0"/>
              <a:t>Allow for “messiness”  </a:t>
            </a:r>
          </a:p>
          <a:p>
            <a:pPr marL="514350" indent="-514350">
              <a:buFont typeface="+mj-lt"/>
              <a:buAutoNum type="arabicPeriod"/>
            </a:pPr>
            <a:r>
              <a:rPr lang="en-US" dirty="0" smtClean="0"/>
              <a:t>Reward persistence</a:t>
            </a:r>
          </a:p>
          <a:p>
            <a:pPr marL="971550" lvl="1" indent="-514350">
              <a:buFont typeface="+mj-lt"/>
              <a:buAutoNum type="alphaLcPeriod"/>
            </a:pPr>
            <a:endParaRPr lang="en-US" dirty="0"/>
          </a:p>
        </p:txBody>
      </p:sp>
    </p:spTree>
    <p:extLst>
      <p:ext uri="{BB962C8B-B14F-4D97-AF65-F5344CB8AC3E}">
        <p14:creationId xmlns:p14="http://schemas.microsoft.com/office/powerpoint/2010/main" val="3465629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Self-Efficacy not Self-Esteem</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a:t>Self-efficacy refers to an individual's belief in his or her capacity to execute behaviors necessary to produce specific performance attainments (Bandura, 1977, 1986, 1997). Self-efficacy reflects confidence in the ability to exert control over one's own motivation, behavior, and social environment. </a:t>
            </a:r>
            <a:r>
              <a:rPr lang="en-US" dirty="0">
                <a:solidFill>
                  <a:srgbClr val="FFFF00"/>
                </a:solidFill>
              </a:rPr>
              <a:t>These cognitive self-evaluations influence all manner of human experience, including the goals for which people strive, the amount of energy expended toward goal achievement, and likelihood of attaining particular levels of behavioral performance. </a:t>
            </a:r>
            <a:r>
              <a:rPr lang="en-US" dirty="0"/>
              <a:t>Unlike traditional psychological constructs, self-efficacy beliefs are hypothesized to vary depending on the domain of functioning and circumstances surrounding the occurrence of behavior.</a:t>
            </a:r>
          </a:p>
        </p:txBody>
      </p:sp>
    </p:spTree>
    <p:extLst>
      <p:ext uri="{BB962C8B-B14F-4D97-AF65-F5344CB8AC3E}">
        <p14:creationId xmlns:p14="http://schemas.microsoft.com/office/powerpoint/2010/main" val="27210793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Self-Efficacy</a:t>
            </a:r>
            <a:endParaRPr lang="en-US" dirty="0"/>
          </a:p>
        </p:txBody>
      </p:sp>
      <p:sp>
        <p:nvSpPr>
          <p:cNvPr id="3" name="Content Placeholder 2"/>
          <p:cNvSpPr>
            <a:spLocks noGrp="1"/>
          </p:cNvSpPr>
          <p:nvPr>
            <p:ph sz="half" idx="1"/>
          </p:nvPr>
        </p:nvSpPr>
        <p:spPr/>
        <p:txBody>
          <a:bodyPr/>
          <a:lstStyle/>
          <a:p>
            <a:pPr marL="514350" indent="-514350">
              <a:buFont typeface="+mj-lt"/>
              <a:buAutoNum type="arabicPeriod"/>
            </a:pPr>
            <a:r>
              <a:rPr lang="en-US" dirty="0" smtClean="0"/>
              <a:t>Performance Accomplishments (Mastery)</a:t>
            </a:r>
          </a:p>
          <a:p>
            <a:pPr marL="514350" indent="-514350">
              <a:buFont typeface="+mj-lt"/>
              <a:buAutoNum type="arabicPeriod"/>
            </a:pPr>
            <a:r>
              <a:rPr lang="en-US" dirty="0" smtClean="0"/>
              <a:t>Vicarious Experience</a:t>
            </a:r>
          </a:p>
          <a:p>
            <a:pPr marL="514350" indent="-514350">
              <a:buFont typeface="+mj-lt"/>
              <a:buAutoNum type="arabicPeriod"/>
            </a:pPr>
            <a:r>
              <a:rPr lang="en-US" dirty="0" smtClean="0"/>
              <a:t>Verbal Persuasion</a:t>
            </a:r>
          </a:p>
          <a:p>
            <a:pPr marL="514350" indent="-514350">
              <a:buFont typeface="+mj-lt"/>
              <a:buAutoNum type="arabicPeriod"/>
            </a:pPr>
            <a:r>
              <a:rPr lang="en-US" dirty="0" smtClean="0"/>
              <a:t>Emotional &amp; Physiological States</a:t>
            </a:r>
            <a:endParaRPr lang="en-US" dirty="0"/>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051576" y="2336800"/>
            <a:ext cx="4242605" cy="4032756"/>
          </a:xfrm>
        </p:spPr>
      </p:pic>
    </p:spTree>
    <p:extLst>
      <p:ext uri="{BB962C8B-B14F-4D97-AF65-F5344CB8AC3E}">
        <p14:creationId xmlns:p14="http://schemas.microsoft.com/office/powerpoint/2010/main" val="3149706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Get rid of “musts”	</a:t>
            </a:r>
            <a:endParaRPr lang="en-US" dirty="0"/>
          </a:p>
        </p:txBody>
      </p:sp>
      <p:sp>
        <p:nvSpPr>
          <p:cNvPr id="3" name="Content Placeholder 2"/>
          <p:cNvSpPr>
            <a:spLocks noGrp="1"/>
          </p:cNvSpPr>
          <p:nvPr>
            <p:ph sz="half" idx="1"/>
          </p:nvPr>
        </p:nvSpPr>
        <p:spPr/>
        <p:txBody>
          <a:bodyPr/>
          <a:lstStyle/>
          <a:p>
            <a:endParaRPr lang="en-US" dirty="0" smtClean="0"/>
          </a:p>
          <a:p>
            <a:r>
              <a:rPr lang="en-US" dirty="0" smtClean="0"/>
              <a:t>I must perform well at all times</a:t>
            </a:r>
          </a:p>
          <a:p>
            <a:r>
              <a:rPr lang="en-US" dirty="0" smtClean="0"/>
              <a:t>I must never get less than an A</a:t>
            </a:r>
          </a:p>
          <a:p>
            <a:r>
              <a:rPr lang="en-US" dirty="0" smtClean="0"/>
              <a:t>I must never be a disappointment to myself or others</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538562" y="2056448"/>
            <a:ext cx="4486275" cy="4486275"/>
          </a:xfrm>
        </p:spPr>
      </p:pic>
    </p:spTree>
    <p:extLst>
      <p:ext uri="{BB962C8B-B14F-4D97-AF65-F5344CB8AC3E}">
        <p14:creationId xmlns:p14="http://schemas.microsoft.com/office/powerpoint/2010/main" val="1509766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ABC Model</a:t>
            </a:r>
            <a:endParaRPr lang="en-US" dirty="0"/>
          </a:p>
        </p:txBody>
      </p:sp>
      <p:sp>
        <p:nvSpPr>
          <p:cNvPr id="3" name="Content Placeholder 2"/>
          <p:cNvSpPr>
            <a:spLocks noGrp="1"/>
          </p:cNvSpPr>
          <p:nvPr>
            <p:ph sz="half" idx="1"/>
          </p:nvPr>
        </p:nvSpPr>
        <p:spPr/>
        <p:txBody>
          <a:bodyPr/>
          <a:lstStyle/>
          <a:p>
            <a:pPr marL="514350" indent="-514350">
              <a:buAutoNum type="alphaUcPeriod"/>
            </a:pPr>
            <a:endParaRPr lang="en-US" dirty="0" smtClean="0"/>
          </a:p>
          <a:p>
            <a:pPr marL="514350" indent="-514350">
              <a:buAutoNum type="alphaUcPeriod"/>
            </a:pPr>
            <a:r>
              <a:rPr lang="en-US" dirty="0" smtClean="0"/>
              <a:t>Activating Event</a:t>
            </a:r>
          </a:p>
          <a:p>
            <a:pPr marL="514350" indent="-514350">
              <a:buAutoNum type="alphaUcPeriod"/>
            </a:pPr>
            <a:r>
              <a:rPr lang="en-US" dirty="0" smtClean="0"/>
              <a:t>Belief</a:t>
            </a:r>
          </a:p>
          <a:p>
            <a:pPr marL="514350" indent="-514350">
              <a:buAutoNum type="alphaUcPeriod"/>
            </a:pPr>
            <a:r>
              <a:rPr lang="en-US" dirty="0" smtClean="0"/>
              <a:t>Consequence</a:t>
            </a:r>
          </a:p>
          <a:p>
            <a:pPr marL="514350" indent="-514350">
              <a:buAutoNum type="alphaUcPeriod"/>
            </a:pPr>
            <a:r>
              <a:rPr lang="en-US" dirty="0" smtClean="0"/>
              <a:t>Disputation</a:t>
            </a:r>
          </a:p>
          <a:p>
            <a:pPr marL="514350" indent="-514350">
              <a:buAutoNum type="alphaUcPeriod"/>
            </a:pPr>
            <a:r>
              <a:rPr lang="en-US" dirty="0" smtClean="0"/>
              <a:t>Effective Alternative</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965097" y="2153494"/>
            <a:ext cx="6054121" cy="3782695"/>
          </a:xfrm>
        </p:spPr>
      </p:pic>
    </p:spTree>
    <p:extLst>
      <p:ext uri="{BB962C8B-B14F-4D97-AF65-F5344CB8AC3E}">
        <p14:creationId xmlns:p14="http://schemas.microsoft.com/office/powerpoint/2010/main" val="1025748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effective alternatives</a:t>
            </a:r>
            <a:endParaRPr lang="en-US" dirty="0"/>
          </a:p>
        </p:txBody>
      </p:sp>
      <p:sp>
        <p:nvSpPr>
          <p:cNvPr id="3" name="Content Placeholder 2"/>
          <p:cNvSpPr>
            <a:spLocks noGrp="1"/>
          </p:cNvSpPr>
          <p:nvPr>
            <p:ph sz="half" idx="1"/>
          </p:nvPr>
        </p:nvSpPr>
        <p:spPr>
          <a:xfrm>
            <a:off x="512064" y="2336873"/>
            <a:ext cx="5507736" cy="3840090"/>
          </a:xfrm>
        </p:spPr>
        <p:txBody>
          <a:bodyPr>
            <a:normAutofit/>
          </a:bodyPr>
          <a:lstStyle/>
          <a:p>
            <a:r>
              <a:rPr lang="en-US" dirty="0" smtClean="0"/>
              <a:t>I must perform well at all times</a:t>
            </a:r>
          </a:p>
          <a:p>
            <a:endParaRPr lang="en-US" dirty="0" smtClean="0"/>
          </a:p>
          <a:p>
            <a:r>
              <a:rPr lang="en-US" dirty="0" smtClean="0"/>
              <a:t>I must never get less than an A</a:t>
            </a:r>
          </a:p>
          <a:p>
            <a:endParaRPr lang="en-US" dirty="0"/>
          </a:p>
          <a:p>
            <a:r>
              <a:rPr lang="en-US" dirty="0" smtClean="0"/>
              <a:t>I must never be a disappointment to myself or others</a:t>
            </a:r>
            <a:endParaRPr lang="en-US" dirty="0"/>
          </a:p>
        </p:txBody>
      </p:sp>
      <p:sp>
        <p:nvSpPr>
          <p:cNvPr id="4" name="Content Placeholder 3"/>
          <p:cNvSpPr>
            <a:spLocks noGrp="1"/>
          </p:cNvSpPr>
          <p:nvPr>
            <p:ph sz="half" idx="2"/>
          </p:nvPr>
        </p:nvSpPr>
        <p:spPr>
          <a:xfrm>
            <a:off x="6019800" y="2336873"/>
            <a:ext cx="5367527" cy="3599316"/>
          </a:xfrm>
        </p:spPr>
        <p:txBody>
          <a:bodyPr>
            <a:normAutofit/>
          </a:bodyPr>
          <a:lstStyle/>
          <a:p>
            <a:r>
              <a:rPr lang="en-US" dirty="0" smtClean="0"/>
              <a:t>Because I’m human, performing well at all times is not possible</a:t>
            </a:r>
          </a:p>
          <a:p>
            <a:r>
              <a:rPr lang="en-US" dirty="0" smtClean="0"/>
              <a:t>Grades are not a determinant of my worth, my value, or my ability to succeed</a:t>
            </a:r>
          </a:p>
          <a:p>
            <a:r>
              <a:rPr lang="en-US" dirty="0" smtClean="0"/>
              <a:t>It is inevitable that I will be disappointed in life, and avoiding disappointment is not always in my best interest</a:t>
            </a:r>
          </a:p>
        </p:txBody>
      </p:sp>
    </p:spTree>
    <p:extLst>
      <p:ext uri="{BB962C8B-B14F-4D97-AF65-F5344CB8AC3E}">
        <p14:creationId xmlns:p14="http://schemas.microsoft.com/office/powerpoint/2010/main" val="6885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“messiness </a:t>
            </a:r>
            <a:r>
              <a:rPr lang="en-US" dirty="0" err="1" smtClean="0"/>
              <a:t>A”llow</a:t>
            </a:r>
            <a:r>
              <a:rPr lang="en-US" dirty="0" smtClean="0"/>
              <a:t> for .3</a:t>
            </a:r>
            <a:endParaRPr lang="en-US" dirty="0"/>
          </a:p>
        </p:txBody>
      </p:sp>
      <p:pic>
        <p:nvPicPr>
          <p:cNvPr id="13" name="Content Placeholder 1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60448" y="1623634"/>
            <a:ext cx="7559040" cy="5053758"/>
          </a:xfrm>
        </p:spPr>
      </p:pic>
    </p:spTree>
    <p:extLst>
      <p:ext uri="{BB962C8B-B14F-4D97-AF65-F5344CB8AC3E}">
        <p14:creationId xmlns:p14="http://schemas.microsoft.com/office/powerpoint/2010/main" val="11565693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“Musts”</a:t>
            </a:r>
            <a:endParaRPr lang="en-US" dirty="0"/>
          </a:p>
        </p:txBody>
      </p:sp>
      <p:sp>
        <p:nvSpPr>
          <p:cNvPr id="3" name="Content Placeholder 2"/>
          <p:cNvSpPr>
            <a:spLocks noGrp="1"/>
          </p:cNvSpPr>
          <p:nvPr>
            <p:ph sz="half" idx="1"/>
          </p:nvPr>
        </p:nvSpPr>
        <p:spPr>
          <a:xfrm>
            <a:off x="680320" y="2336872"/>
            <a:ext cx="4698358" cy="3746935"/>
          </a:xfrm>
        </p:spPr>
        <p:txBody>
          <a:bodyPr>
            <a:normAutofit/>
          </a:bodyPr>
          <a:lstStyle/>
          <a:p>
            <a:r>
              <a:rPr lang="en-US" dirty="0" smtClean="0"/>
              <a:t>My students must understand quickly</a:t>
            </a:r>
          </a:p>
          <a:p>
            <a:endParaRPr lang="en-US" dirty="0"/>
          </a:p>
          <a:p>
            <a:r>
              <a:rPr lang="en-US" dirty="0" smtClean="0"/>
              <a:t>My students’ quick understanding is a direct reflection of my teaching effectiveness</a:t>
            </a:r>
          </a:p>
          <a:p>
            <a:endParaRPr lang="en-US" dirty="0"/>
          </a:p>
          <a:p>
            <a:r>
              <a:rPr lang="en-US" dirty="0" smtClean="0"/>
              <a:t>My students must like me</a:t>
            </a:r>
          </a:p>
          <a:p>
            <a:endParaRPr lang="en-US" dirty="0"/>
          </a:p>
        </p:txBody>
      </p:sp>
      <p:sp>
        <p:nvSpPr>
          <p:cNvPr id="4" name="Content Placeholder 3"/>
          <p:cNvSpPr>
            <a:spLocks noGrp="1"/>
          </p:cNvSpPr>
          <p:nvPr>
            <p:ph sz="half" idx="2"/>
          </p:nvPr>
        </p:nvSpPr>
        <p:spPr>
          <a:xfrm>
            <a:off x="5594122" y="2336872"/>
            <a:ext cx="5037301" cy="3942007"/>
          </a:xfrm>
        </p:spPr>
        <p:txBody>
          <a:bodyPr>
            <a:normAutofit/>
          </a:bodyPr>
          <a:lstStyle/>
          <a:p>
            <a:r>
              <a:rPr lang="en-US" dirty="0" smtClean="0"/>
              <a:t>Students, even gifted ones, will learn at different rates</a:t>
            </a:r>
          </a:p>
          <a:p>
            <a:endParaRPr lang="en-US" dirty="0"/>
          </a:p>
          <a:p>
            <a:r>
              <a:rPr lang="en-US" dirty="0" smtClean="0"/>
              <a:t>My students’ learning is a function of my teaching and their investment</a:t>
            </a:r>
          </a:p>
          <a:p>
            <a:endParaRPr lang="en-US" dirty="0"/>
          </a:p>
          <a:p>
            <a:r>
              <a:rPr lang="en-US" dirty="0" smtClean="0"/>
              <a:t>It is preferable that my students like me but more important that they respect me</a:t>
            </a:r>
            <a:endParaRPr lang="en-US" dirty="0"/>
          </a:p>
        </p:txBody>
      </p:sp>
    </p:spTree>
    <p:extLst>
      <p:ext uri="{BB962C8B-B14F-4D97-AF65-F5344CB8AC3E}">
        <p14:creationId xmlns:p14="http://schemas.microsoft.com/office/powerpoint/2010/main" val="135207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1247</TotalTime>
  <Words>443</Words>
  <Application>Microsoft Office PowerPoint</Application>
  <PresentationFormat>Widescreen</PresentationFormat>
  <Paragraphs>55</Paragraphs>
  <Slides>13</Slides>
  <Notes>0</Notes>
  <HiddenSlides>0</HiddenSlides>
  <MMClips>2</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Trebuchet MS</vt:lpstr>
      <vt:lpstr>Berlin</vt:lpstr>
      <vt:lpstr>Perfection is Messy!</vt:lpstr>
      <vt:lpstr>Four Strategies</vt:lpstr>
      <vt:lpstr>1. Self-Efficacy not Self-Esteem</vt:lpstr>
      <vt:lpstr>Components of Self-Efficacy</vt:lpstr>
      <vt:lpstr>2. Get rid of “musts” </vt:lpstr>
      <vt:lpstr>The ABC Model</vt:lpstr>
      <vt:lpstr>Some effective alternatives</vt:lpstr>
      <vt:lpstr>“messiness A”llow for .3</vt:lpstr>
      <vt:lpstr>More “Musts”</vt:lpstr>
      <vt:lpstr>A Culture of “Failure”</vt:lpstr>
      <vt:lpstr>4. Reward persistence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Perfection is Messy!</dc:title>
  <dc:creator>Steve Smith</dc:creator>
  <cp:lastModifiedBy>Steve Smith</cp:lastModifiedBy>
  <cp:revision>19</cp:revision>
  <dcterms:created xsi:type="dcterms:W3CDTF">2018-11-06T00:46:39Z</dcterms:created>
  <dcterms:modified xsi:type="dcterms:W3CDTF">2018-11-06T21:59:00Z</dcterms:modified>
</cp:coreProperties>
</file>