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3" r:id="rId5"/>
    <p:sldId id="262" r:id="rId6"/>
    <p:sldId id="260" r:id="rId7"/>
    <p:sldId id="264" r:id="rId8"/>
    <p:sldId id="265" r:id="rId9"/>
    <p:sldId id="267" r:id="rId10"/>
    <p:sldId id="257" r:id="rId11"/>
    <p:sldId id="258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9385" autoAdjust="0"/>
  </p:normalViewPr>
  <p:slideViewPr>
    <p:cSldViewPr snapToGrid="0">
      <p:cViewPr varScale="1">
        <p:scale>
          <a:sx n="74" d="100"/>
          <a:sy n="74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9D71A-840B-4A6E-A741-208676D21C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1CE6-22E4-4B30-9D65-4F6FAA027E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“Lockout:” </a:t>
          </a:r>
          <a:r>
            <a:rPr lang="en-US" sz="2200" dirty="0"/>
            <a:t>throw up barriers between the two and stay in just one system</a:t>
          </a:r>
        </a:p>
      </dgm:t>
    </dgm:pt>
    <dgm:pt modelId="{D53ECC3F-C40A-45E6-9E85-B172EEEC473A}" type="parTrans" cxnId="{047E5B73-F7E0-4D43-AA4B-2BF19B28803A}">
      <dgm:prSet/>
      <dgm:spPr/>
      <dgm:t>
        <a:bodyPr/>
        <a:lstStyle/>
        <a:p>
          <a:endParaRPr lang="en-US"/>
        </a:p>
      </dgm:t>
    </dgm:pt>
    <dgm:pt modelId="{7330FA8C-D162-4EB7-AA5A-2FC71F71A6FC}" type="sibTrans" cxnId="{047E5B73-F7E0-4D43-AA4B-2BF19B28803A}">
      <dgm:prSet/>
      <dgm:spPr/>
      <dgm:t>
        <a:bodyPr/>
        <a:lstStyle/>
        <a:p>
          <a:endParaRPr lang="en-US"/>
        </a:p>
      </dgm:t>
    </dgm:pt>
    <dgm:pt modelId="{7EDE8D37-2871-45AD-9900-7CF79CD1B1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“Compartmentalization:” </a:t>
          </a:r>
          <a:r>
            <a:rPr lang="en-US" sz="2200" dirty="0"/>
            <a:t>separate categories of thought that coexist in a tenuous peace</a:t>
          </a:r>
        </a:p>
      </dgm:t>
    </dgm:pt>
    <dgm:pt modelId="{A05D70CE-15E9-4933-877F-BE48B5CEA8FC}" type="parTrans" cxnId="{69DA956D-8A48-4C2B-8A9B-A8E7E98A9343}">
      <dgm:prSet/>
      <dgm:spPr/>
      <dgm:t>
        <a:bodyPr/>
        <a:lstStyle/>
        <a:p>
          <a:endParaRPr lang="en-US"/>
        </a:p>
      </dgm:t>
    </dgm:pt>
    <dgm:pt modelId="{3AC2C1D1-E2B5-4767-94C7-C8C889BBFA75}" type="sibTrans" cxnId="{69DA956D-8A48-4C2B-8A9B-A8E7E98A9343}">
      <dgm:prSet/>
      <dgm:spPr/>
      <dgm:t>
        <a:bodyPr/>
        <a:lstStyle/>
        <a:p>
          <a:endParaRPr lang="en-US"/>
        </a:p>
      </dgm:t>
    </dgm:pt>
    <dgm:pt modelId="{A52344FF-1D9E-45AF-94B3-98368E543E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“Fusion:” </a:t>
          </a:r>
          <a:r>
            <a:rPr lang="en-US" sz="2200" dirty="0"/>
            <a:t>take down all walls. Sacred and secular cultures freely feed each other can lead to radical new culture</a:t>
          </a:r>
        </a:p>
      </dgm:t>
    </dgm:pt>
    <dgm:pt modelId="{275B0F73-CEBB-4B9C-9AFA-8CDDC3265254}" type="parTrans" cxnId="{A8CCECE2-8309-4544-8D4C-0448F05F241C}">
      <dgm:prSet/>
      <dgm:spPr/>
      <dgm:t>
        <a:bodyPr/>
        <a:lstStyle/>
        <a:p>
          <a:endParaRPr lang="en-US"/>
        </a:p>
      </dgm:t>
    </dgm:pt>
    <dgm:pt modelId="{89AEAE4B-0BAA-4B58-BE89-27DB90AE67CF}" type="sibTrans" cxnId="{A8CCECE2-8309-4544-8D4C-0448F05F241C}">
      <dgm:prSet/>
      <dgm:spPr/>
      <dgm:t>
        <a:bodyPr/>
        <a:lstStyle/>
        <a:p>
          <a:endParaRPr lang="en-US"/>
        </a:p>
      </dgm:t>
    </dgm:pt>
    <dgm:pt modelId="{99D450E3-9CD7-45EC-9BB7-1F4B9BDB32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“Ambiguity:” </a:t>
          </a:r>
          <a:r>
            <a:rPr lang="en-US" sz="2200" dirty="0"/>
            <a:t>take down most walls. Accept a multitude of questions without intending to resolve them.</a:t>
          </a:r>
        </a:p>
      </dgm:t>
    </dgm:pt>
    <dgm:pt modelId="{0A320368-13AD-44CF-98C3-336B2E1DA5DC}" type="parTrans" cxnId="{DC388CA3-AE68-445F-BCE3-0BC8D5A72398}">
      <dgm:prSet/>
      <dgm:spPr/>
      <dgm:t>
        <a:bodyPr/>
        <a:lstStyle/>
        <a:p>
          <a:endParaRPr lang="en-US"/>
        </a:p>
      </dgm:t>
    </dgm:pt>
    <dgm:pt modelId="{CEA44B84-A244-4A83-8560-27448F8A5863}" type="sibTrans" cxnId="{DC388CA3-AE68-445F-BCE3-0BC8D5A72398}">
      <dgm:prSet/>
      <dgm:spPr/>
      <dgm:t>
        <a:bodyPr/>
        <a:lstStyle/>
        <a:p>
          <a:endParaRPr lang="en-US"/>
        </a:p>
      </dgm:t>
    </dgm:pt>
    <dgm:pt modelId="{078AD3D7-6A47-4470-8717-932D3C95A93F}" type="pres">
      <dgm:prSet presAssocID="{2029D71A-840B-4A6E-A741-208676D21CF3}" presName="root" presStyleCnt="0">
        <dgm:presLayoutVars>
          <dgm:dir/>
          <dgm:resizeHandles val="exact"/>
        </dgm:presLayoutVars>
      </dgm:prSet>
      <dgm:spPr/>
    </dgm:pt>
    <dgm:pt modelId="{41F1D5A7-9753-4887-BAC2-4B402F273E00}" type="pres">
      <dgm:prSet presAssocID="{35991CE6-22E4-4B30-9D65-4F6FAA027ECA}" presName="compNode" presStyleCnt="0"/>
      <dgm:spPr/>
    </dgm:pt>
    <dgm:pt modelId="{28E4AF96-2173-4C4E-98F5-44D1B4838952}" type="pres">
      <dgm:prSet presAssocID="{35991CE6-22E4-4B30-9D65-4F6FAA027ECA}" presName="bgRect" presStyleLbl="bgShp" presStyleIdx="0" presStyleCnt="4"/>
      <dgm:spPr/>
    </dgm:pt>
    <dgm:pt modelId="{107352A7-931A-4127-A900-456536AF167D}" type="pres">
      <dgm:prSet presAssocID="{35991CE6-22E4-4B30-9D65-4F6FAA027E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0FBF994-B4C5-4692-BB2A-C2E8FB1C704D}" type="pres">
      <dgm:prSet presAssocID="{35991CE6-22E4-4B30-9D65-4F6FAA027ECA}" presName="spaceRect" presStyleCnt="0"/>
      <dgm:spPr/>
    </dgm:pt>
    <dgm:pt modelId="{2DCD7FAF-D7DC-41F2-91D6-DAA293E7CC1A}" type="pres">
      <dgm:prSet presAssocID="{35991CE6-22E4-4B30-9D65-4F6FAA027ECA}" presName="parTx" presStyleLbl="revTx" presStyleIdx="0" presStyleCnt="4">
        <dgm:presLayoutVars>
          <dgm:chMax val="0"/>
          <dgm:chPref val="0"/>
        </dgm:presLayoutVars>
      </dgm:prSet>
      <dgm:spPr/>
    </dgm:pt>
    <dgm:pt modelId="{8B9FE229-52C7-46F4-8600-0F7188B30B85}" type="pres">
      <dgm:prSet presAssocID="{7330FA8C-D162-4EB7-AA5A-2FC71F71A6FC}" presName="sibTrans" presStyleCnt="0"/>
      <dgm:spPr/>
    </dgm:pt>
    <dgm:pt modelId="{A4D76392-8436-4809-9EAA-9D506B601C44}" type="pres">
      <dgm:prSet presAssocID="{7EDE8D37-2871-45AD-9900-7CF79CD1B178}" presName="compNode" presStyleCnt="0"/>
      <dgm:spPr/>
    </dgm:pt>
    <dgm:pt modelId="{B0729828-DD8B-4A31-BE20-9F882C244C42}" type="pres">
      <dgm:prSet presAssocID="{7EDE8D37-2871-45AD-9900-7CF79CD1B178}" presName="bgRect" presStyleLbl="bgShp" presStyleIdx="1" presStyleCnt="4"/>
      <dgm:spPr/>
    </dgm:pt>
    <dgm:pt modelId="{8002DBD3-199D-48F0-A6E9-9DC410F5BB34}" type="pres">
      <dgm:prSet presAssocID="{7EDE8D37-2871-45AD-9900-7CF79CD1B1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ing Box Archive with solid fill"/>
        </a:ext>
      </dgm:extLst>
    </dgm:pt>
    <dgm:pt modelId="{331EDD23-266D-4153-B5D9-2958A3690AF3}" type="pres">
      <dgm:prSet presAssocID="{7EDE8D37-2871-45AD-9900-7CF79CD1B178}" presName="spaceRect" presStyleCnt="0"/>
      <dgm:spPr/>
    </dgm:pt>
    <dgm:pt modelId="{554CACD8-9372-4DC4-B7FB-A02B75702FA8}" type="pres">
      <dgm:prSet presAssocID="{7EDE8D37-2871-45AD-9900-7CF79CD1B178}" presName="parTx" presStyleLbl="revTx" presStyleIdx="1" presStyleCnt="4">
        <dgm:presLayoutVars>
          <dgm:chMax val="0"/>
          <dgm:chPref val="0"/>
        </dgm:presLayoutVars>
      </dgm:prSet>
      <dgm:spPr/>
    </dgm:pt>
    <dgm:pt modelId="{DD2F5D50-F349-442A-85FD-A3614D09DAFB}" type="pres">
      <dgm:prSet presAssocID="{3AC2C1D1-E2B5-4767-94C7-C8C889BBFA75}" presName="sibTrans" presStyleCnt="0"/>
      <dgm:spPr/>
    </dgm:pt>
    <dgm:pt modelId="{A5B11DAA-7800-4CE1-9114-989975D6ED60}" type="pres">
      <dgm:prSet presAssocID="{A52344FF-1D9E-45AF-94B3-98368E543E33}" presName="compNode" presStyleCnt="0"/>
      <dgm:spPr/>
    </dgm:pt>
    <dgm:pt modelId="{49AAA47A-E393-443A-A444-D9E499C88031}" type="pres">
      <dgm:prSet presAssocID="{A52344FF-1D9E-45AF-94B3-98368E543E33}" presName="bgRect" presStyleLbl="bgShp" presStyleIdx="2" presStyleCnt="4"/>
      <dgm:spPr/>
    </dgm:pt>
    <dgm:pt modelId="{6A23A730-8587-4300-90E1-AC98E79DE3FF}" type="pres">
      <dgm:prSet presAssocID="{A52344FF-1D9E-45AF-94B3-98368E543E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6AE75995-CBC6-4B46-B114-2386E05AA49C}" type="pres">
      <dgm:prSet presAssocID="{A52344FF-1D9E-45AF-94B3-98368E543E33}" presName="spaceRect" presStyleCnt="0"/>
      <dgm:spPr/>
    </dgm:pt>
    <dgm:pt modelId="{E4162048-3FFE-4F36-86C6-A66BF32E12FC}" type="pres">
      <dgm:prSet presAssocID="{A52344FF-1D9E-45AF-94B3-98368E543E33}" presName="parTx" presStyleLbl="revTx" presStyleIdx="2" presStyleCnt="4">
        <dgm:presLayoutVars>
          <dgm:chMax val="0"/>
          <dgm:chPref val="0"/>
        </dgm:presLayoutVars>
      </dgm:prSet>
      <dgm:spPr/>
    </dgm:pt>
    <dgm:pt modelId="{A31C7D38-D2F9-4C3D-9146-BC93FC3A0667}" type="pres">
      <dgm:prSet presAssocID="{89AEAE4B-0BAA-4B58-BE89-27DB90AE67CF}" presName="sibTrans" presStyleCnt="0"/>
      <dgm:spPr/>
    </dgm:pt>
    <dgm:pt modelId="{7C936F0D-969D-4DBD-9D26-11A3F20DAC61}" type="pres">
      <dgm:prSet presAssocID="{99D450E3-9CD7-45EC-9BB7-1F4B9BDB32C3}" presName="compNode" presStyleCnt="0"/>
      <dgm:spPr/>
    </dgm:pt>
    <dgm:pt modelId="{28FBB4FC-C577-4555-AA40-302018BF9F5D}" type="pres">
      <dgm:prSet presAssocID="{99D450E3-9CD7-45EC-9BB7-1F4B9BDB32C3}" presName="bgRect" presStyleLbl="bgShp" presStyleIdx="3" presStyleCnt="4"/>
      <dgm:spPr/>
    </dgm:pt>
    <dgm:pt modelId="{B48F8BBD-E5BD-4051-9E23-67B64D07F958}" type="pres">
      <dgm:prSet presAssocID="{99D450E3-9CD7-45EC-9BB7-1F4B9BDB32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E4A69F5E-A535-41A7-8D72-F928D86DE6B8}" type="pres">
      <dgm:prSet presAssocID="{99D450E3-9CD7-45EC-9BB7-1F4B9BDB32C3}" presName="spaceRect" presStyleCnt="0"/>
      <dgm:spPr/>
    </dgm:pt>
    <dgm:pt modelId="{05646D97-8D69-4256-BB8E-99BE0C0485EB}" type="pres">
      <dgm:prSet presAssocID="{99D450E3-9CD7-45EC-9BB7-1F4B9BDB32C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E36238-3A36-4E30-A00B-57020457A092}" type="presOf" srcId="{99D450E3-9CD7-45EC-9BB7-1F4B9BDB32C3}" destId="{05646D97-8D69-4256-BB8E-99BE0C0485EB}" srcOrd="0" destOrd="0" presId="urn:microsoft.com/office/officeart/2018/2/layout/IconVerticalSolidList"/>
    <dgm:cxn modelId="{69DA956D-8A48-4C2B-8A9B-A8E7E98A9343}" srcId="{2029D71A-840B-4A6E-A741-208676D21CF3}" destId="{7EDE8D37-2871-45AD-9900-7CF79CD1B178}" srcOrd="1" destOrd="0" parTransId="{A05D70CE-15E9-4933-877F-BE48B5CEA8FC}" sibTransId="{3AC2C1D1-E2B5-4767-94C7-C8C889BBFA75}"/>
    <dgm:cxn modelId="{047E5B73-F7E0-4D43-AA4B-2BF19B28803A}" srcId="{2029D71A-840B-4A6E-A741-208676D21CF3}" destId="{35991CE6-22E4-4B30-9D65-4F6FAA027ECA}" srcOrd="0" destOrd="0" parTransId="{D53ECC3F-C40A-45E6-9E85-B172EEEC473A}" sibTransId="{7330FA8C-D162-4EB7-AA5A-2FC71F71A6FC}"/>
    <dgm:cxn modelId="{1F5CA755-815C-44EB-A7B0-DE9AFBF1F02D}" type="presOf" srcId="{A52344FF-1D9E-45AF-94B3-98368E543E33}" destId="{E4162048-3FFE-4F36-86C6-A66BF32E12FC}" srcOrd="0" destOrd="0" presId="urn:microsoft.com/office/officeart/2018/2/layout/IconVerticalSolidList"/>
    <dgm:cxn modelId="{CF96AF81-E8DE-43DD-843D-FE63DFCAFBFE}" type="presOf" srcId="{2029D71A-840B-4A6E-A741-208676D21CF3}" destId="{078AD3D7-6A47-4470-8717-932D3C95A93F}" srcOrd="0" destOrd="0" presId="urn:microsoft.com/office/officeart/2018/2/layout/IconVerticalSolidList"/>
    <dgm:cxn modelId="{DC388CA3-AE68-445F-BCE3-0BC8D5A72398}" srcId="{2029D71A-840B-4A6E-A741-208676D21CF3}" destId="{99D450E3-9CD7-45EC-9BB7-1F4B9BDB32C3}" srcOrd="3" destOrd="0" parTransId="{0A320368-13AD-44CF-98C3-336B2E1DA5DC}" sibTransId="{CEA44B84-A244-4A83-8560-27448F8A5863}"/>
    <dgm:cxn modelId="{DC82E1BA-2191-4490-8BB4-445CC6208083}" type="presOf" srcId="{7EDE8D37-2871-45AD-9900-7CF79CD1B178}" destId="{554CACD8-9372-4DC4-B7FB-A02B75702FA8}" srcOrd="0" destOrd="0" presId="urn:microsoft.com/office/officeart/2018/2/layout/IconVerticalSolidList"/>
    <dgm:cxn modelId="{A8CCECE2-8309-4544-8D4C-0448F05F241C}" srcId="{2029D71A-840B-4A6E-A741-208676D21CF3}" destId="{A52344FF-1D9E-45AF-94B3-98368E543E33}" srcOrd="2" destOrd="0" parTransId="{275B0F73-CEBB-4B9C-9AFA-8CDDC3265254}" sibTransId="{89AEAE4B-0BAA-4B58-BE89-27DB90AE67CF}"/>
    <dgm:cxn modelId="{1BCCE5F4-8EDB-4CD4-8460-4035C7710EDB}" type="presOf" srcId="{35991CE6-22E4-4B30-9D65-4F6FAA027ECA}" destId="{2DCD7FAF-D7DC-41F2-91D6-DAA293E7CC1A}" srcOrd="0" destOrd="0" presId="urn:microsoft.com/office/officeart/2018/2/layout/IconVerticalSolidList"/>
    <dgm:cxn modelId="{E3F5773B-8075-42FA-A448-55D32EAC8BFB}" type="presParOf" srcId="{078AD3D7-6A47-4470-8717-932D3C95A93F}" destId="{41F1D5A7-9753-4887-BAC2-4B402F273E00}" srcOrd="0" destOrd="0" presId="urn:microsoft.com/office/officeart/2018/2/layout/IconVerticalSolidList"/>
    <dgm:cxn modelId="{AA7D2EDB-53C6-4C6D-AB87-FE0E6CD819C6}" type="presParOf" srcId="{41F1D5A7-9753-4887-BAC2-4B402F273E00}" destId="{28E4AF96-2173-4C4E-98F5-44D1B4838952}" srcOrd="0" destOrd="0" presId="urn:microsoft.com/office/officeart/2018/2/layout/IconVerticalSolidList"/>
    <dgm:cxn modelId="{1DA8A135-5DF7-4F0F-8134-B9B94456EDAC}" type="presParOf" srcId="{41F1D5A7-9753-4887-BAC2-4B402F273E00}" destId="{107352A7-931A-4127-A900-456536AF167D}" srcOrd="1" destOrd="0" presId="urn:microsoft.com/office/officeart/2018/2/layout/IconVerticalSolidList"/>
    <dgm:cxn modelId="{F447D8F1-A360-4144-815F-E0AAB34CFED0}" type="presParOf" srcId="{41F1D5A7-9753-4887-BAC2-4B402F273E00}" destId="{A0FBF994-B4C5-4692-BB2A-C2E8FB1C704D}" srcOrd="2" destOrd="0" presId="urn:microsoft.com/office/officeart/2018/2/layout/IconVerticalSolidList"/>
    <dgm:cxn modelId="{E7BB0BBC-5B87-4B04-BD14-95796FEF664D}" type="presParOf" srcId="{41F1D5A7-9753-4887-BAC2-4B402F273E00}" destId="{2DCD7FAF-D7DC-41F2-91D6-DAA293E7CC1A}" srcOrd="3" destOrd="0" presId="urn:microsoft.com/office/officeart/2018/2/layout/IconVerticalSolidList"/>
    <dgm:cxn modelId="{27D6975E-3C6F-4F53-BD4A-354D5A6113AB}" type="presParOf" srcId="{078AD3D7-6A47-4470-8717-932D3C95A93F}" destId="{8B9FE229-52C7-46F4-8600-0F7188B30B85}" srcOrd="1" destOrd="0" presId="urn:microsoft.com/office/officeart/2018/2/layout/IconVerticalSolidList"/>
    <dgm:cxn modelId="{DEB64D2B-F9F4-40B4-A3F2-DFC29B8D97EE}" type="presParOf" srcId="{078AD3D7-6A47-4470-8717-932D3C95A93F}" destId="{A4D76392-8436-4809-9EAA-9D506B601C44}" srcOrd="2" destOrd="0" presId="urn:microsoft.com/office/officeart/2018/2/layout/IconVerticalSolidList"/>
    <dgm:cxn modelId="{806B56BE-3B95-444B-B24B-28F115136DA0}" type="presParOf" srcId="{A4D76392-8436-4809-9EAA-9D506B601C44}" destId="{B0729828-DD8B-4A31-BE20-9F882C244C42}" srcOrd="0" destOrd="0" presId="urn:microsoft.com/office/officeart/2018/2/layout/IconVerticalSolidList"/>
    <dgm:cxn modelId="{704DCE30-D406-48F9-97FE-7C012386E20A}" type="presParOf" srcId="{A4D76392-8436-4809-9EAA-9D506B601C44}" destId="{8002DBD3-199D-48F0-A6E9-9DC410F5BB34}" srcOrd="1" destOrd="0" presId="urn:microsoft.com/office/officeart/2018/2/layout/IconVerticalSolidList"/>
    <dgm:cxn modelId="{DB94F3D1-0F4F-45C8-A193-A2A833B01BAD}" type="presParOf" srcId="{A4D76392-8436-4809-9EAA-9D506B601C44}" destId="{331EDD23-266D-4153-B5D9-2958A3690AF3}" srcOrd="2" destOrd="0" presId="urn:microsoft.com/office/officeart/2018/2/layout/IconVerticalSolidList"/>
    <dgm:cxn modelId="{3F8F36E9-C0AA-4C00-A108-60C1EF8C2D1B}" type="presParOf" srcId="{A4D76392-8436-4809-9EAA-9D506B601C44}" destId="{554CACD8-9372-4DC4-B7FB-A02B75702FA8}" srcOrd="3" destOrd="0" presId="urn:microsoft.com/office/officeart/2018/2/layout/IconVerticalSolidList"/>
    <dgm:cxn modelId="{76ECA82F-64BC-4279-BEF2-CE9E4F0A3EDF}" type="presParOf" srcId="{078AD3D7-6A47-4470-8717-932D3C95A93F}" destId="{DD2F5D50-F349-442A-85FD-A3614D09DAFB}" srcOrd="3" destOrd="0" presId="urn:microsoft.com/office/officeart/2018/2/layout/IconVerticalSolidList"/>
    <dgm:cxn modelId="{868DB3F3-FC99-41E1-91DD-D334A2D4E2FD}" type="presParOf" srcId="{078AD3D7-6A47-4470-8717-932D3C95A93F}" destId="{A5B11DAA-7800-4CE1-9114-989975D6ED60}" srcOrd="4" destOrd="0" presId="urn:microsoft.com/office/officeart/2018/2/layout/IconVerticalSolidList"/>
    <dgm:cxn modelId="{EBA7385E-7298-4EAC-9533-3D7880868FBB}" type="presParOf" srcId="{A5B11DAA-7800-4CE1-9114-989975D6ED60}" destId="{49AAA47A-E393-443A-A444-D9E499C88031}" srcOrd="0" destOrd="0" presId="urn:microsoft.com/office/officeart/2018/2/layout/IconVerticalSolidList"/>
    <dgm:cxn modelId="{42C0A2FF-08E8-464D-96C8-AF0B6E3D1B35}" type="presParOf" srcId="{A5B11DAA-7800-4CE1-9114-989975D6ED60}" destId="{6A23A730-8587-4300-90E1-AC98E79DE3FF}" srcOrd="1" destOrd="0" presId="urn:microsoft.com/office/officeart/2018/2/layout/IconVerticalSolidList"/>
    <dgm:cxn modelId="{3B6FB44E-FCE2-43F2-85ED-A5EE76CD3F8A}" type="presParOf" srcId="{A5B11DAA-7800-4CE1-9114-989975D6ED60}" destId="{6AE75995-CBC6-4B46-B114-2386E05AA49C}" srcOrd="2" destOrd="0" presId="urn:microsoft.com/office/officeart/2018/2/layout/IconVerticalSolidList"/>
    <dgm:cxn modelId="{AB96C560-EE6B-46AF-A732-8FB861120082}" type="presParOf" srcId="{A5B11DAA-7800-4CE1-9114-989975D6ED60}" destId="{E4162048-3FFE-4F36-86C6-A66BF32E12FC}" srcOrd="3" destOrd="0" presId="urn:microsoft.com/office/officeart/2018/2/layout/IconVerticalSolidList"/>
    <dgm:cxn modelId="{6F0B9D6B-7326-4E59-AE69-322376DF1FE2}" type="presParOf" srcId="{078AD3D7-6A47-4470-8717-932D3C95A93F}" destId="{A31C7D38-D2F9-4C3D-9146-BC93FC3A0667}" srcOrd="5" destOrd="0" presId="urn:microsoft.com/office/officeart/2018/2/layout/IconVerticalSolidList"/>
    <dgm:cxn modelId="{CF594638-5AEF-4BA3-BBD7-7769C06678BD}" type="presParOf" srcId="{078AD3D7-6A47-4470-8717-932D3C95A93F}" destId="{7C936F0D-969D-4DBD-9D26-11A3F20DAC61}" srcOrd="6" destOrd="0" presId="urn:microsoft.com/office/officeart/2018/2/layout/IconVerticalSolidList"/>
    <dgm:cxn modelId="{2C632935-D136-43BE-85E3-E94906018C88}" type="presParOf" srcId="{7C936F0D-969D-4DBD-9D26-11A3F20DAC61}" destId="{28FBB4FC-C577-4555-AA40-302018BF9F5D}" srcOrd="0" destOrd="0" presId="urn:microsoft.com/office/officeart/2018/2/layout/IconVerticalSolidList"/>
    <dgm:cxn modelId="{D4559260-72A5-4D51-BBEF-D278FC9A78E4}" type="presParOf" srcId="{7C936F0D-969D-4DBD-9D26-11A3F20DAC61}" destId="{B48F8BBD-E5BD-4051-9E23-67B64D07F958}" srcOrd="1" destOrd="0" presId="urn:microsoft.com/office/officeart/2018/2/layout/IconVerticalSolidList"/>
    <dgm:cxn modelId="{84AEF983-CF8D-4709-AD6B-99DEE38E285F}" type="presParOf" srcId="{7C936F0D-969D-4DBD-9D26-11A3F20DAC61}" destId="{E4A69F5E-A535-41A7-8D72-F928D86DE6B8}" srcOrd="2" destOrd="0" presId="urn:microsoft.com/office/officeart/2018/2/layout/IconVerticalSolidList"/>
    <dgm:cxn modelId="{DEBB3363-538B-4621-B42E-D988FD5CEEB0}" type="presParOf" srcId="{7C936F0D-969D-4DBD-9D26-11A3F20DAC61}" destId="{05646D97-8D69-4256-BB8E-99BE0C0485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9D71A-840B-4A6E-A741-208676D21C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1CE6-22E4-4B30-9D65-4F6FAA027E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“Lockout:” </a:t>
          </a:r>
          <a:r>
            <a:rPr lang="en-US" sz="2200" dirty="0"/>
            <a:t>throw up barriers between the two and stay in just one system</a:t>
          </a:r>
        </a:p>
      </dgm:t>
    </dgm:pt>
    <dgm:pt modelId="{D53ECC3F-C40A-45E6-9E85-B172EEEC473A}" type="parTrans" cxnId="{047E5B73-F7E0-4D43-AA4B-2BF19B28803A}">
      <dgm:prSet/>
      <dgm:spPr/>
      <dgm:t>
        <a:bodyPr/>
        <a:lstStyle/>
        <a:p>
          <a:endParaRPr lang="en-US"/>
        </a:p>
      </dgm:t>
    </dgm:pt>
    <dgm:pt modelId="{7330FA8C-D162-4EB7-AA5A-2FC71F71A6FC}" type="sibTrans" cxnId="{047E5B73-F7E0-4D43-AA4B-2BF19B28803A}">
      <dgm:prSet/>
      <dgm:spPr/>
      <dgm:t>
        <a:bodyPr/>
        <a:lstStyle/>
        <a:p>
          <a:endParaRPr lang="en-US"/>
        </a:p>
      </dgm:t>
    </dgm:pt>
    <dgm:pt modelId="{7EDE8D37-2871-45AD-9900-7CF79CD1B1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“Compartmentalization:” </a:t>
          </a:r>
          <a:r>
            <a:rPr lang="en-US" sz="2200" dirty="0"/>
            <a:t>separate categories of thought that coexist in a tenuous peace</a:t>
          </a:r>
        </a:p>
      </dgm:t>
    </dgm:pt>
    <dgm:pt modelId="{A05D70CE-15E9-4933-877F-BE48B5CEA8FC}" type="parTrans" cxnId="{69DA956D-8A48-4C2B-8A9B-A8E7E98A9343}">
      <dgm:prSet/>
      <dgm:spPr/>
      <dgm:t>
        <a:bodyPr/>
        <a:lstStyle/>
        <a:p>
          <a:endParaRPr lang="en-US"/>
        </a:p>
      </dgm:t>
    </dgm:pt>
    <dgm:pt modelId="{3AC2C1D1-E2B5-4767-94C7-C8C889BBFA75}" type="sibTrans" cxnId="{69DA956D-8A48-4C2B-8A9B-A8E7E98A9343}">
      <dgm:prSet/>
      <dgm:spPr/>
      <dgm:t>
        <a:bodyPr/>
        <a:lstStyle/>
        <a:p>
          <a:endParaRPr lang="en-US"/>
        </a:p>
      </dgm:t>
    </dgm:pt>
    <dgm:pt modelId="{A52344FF-1D9E-45AF-94B3-98368E543E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“Fusion:” </a:t>
          </a:r>
          <a:r>
            <a:rPr lang="en-US" sz="2200" dirty="0"/>
            <a:t>take down all walls. Sacred and secular cultures freely feed each other can lead to radical new culture</a:t>
          </a:r>
        </a:p>
      </dgm:t>
    </dgm:pt>
    <dgm:pt modelId="{275B0F73-CEBB-4B9C-9AFA-8CDDC3265254}" type="parTrans" cxnId="{A8CCECE2-8309-4544-8D4C-0448F05F241C}">
      <dgm:prSet/>
      <dgm:spPr/>
      <dgm:t>
        <a:bodyPr/>
        <a:lstStyle/>
        <a:p>
          <a:endParaRPr lang="en-US"/>
        </a:p>
      </dgm:t>
    </dgm:pt>
    <dgm:pt modelId="{89AEAE4B-0BAA-4B58-BE89-27DB90AE67CF}" type="sibTrans" cxnId="{A8CCECE2-8309-4544-8D4C-0448F05F241C}">
      <dgm:prSet/>
      <dgm:spPr/>
      <dgm:t>
        <a:bodyPr/>
        <a:lstStyle/>
        <a:p>
          <a:endParaRPr lang="en-US"/>
        </a:p>
      </dgm:t>
    </dgm:pt>
    <dgm:pt modelId="{99D450E3-9CD7-45EC-9BB7-1F4B9BDB32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“Ambiguity:” </a:t>
          </a:r>
          <a:r>
            <a:rPr lang="en-US" sz="2200" dirty="0"/>
            <a:t>take down most walls. Accept a multitude of questions without intending to resolve them.</a:t>
          </a:r>
        </a:p>
      </dgm:t>
    </dgm:pt>
    <dgm:pt modelId="{0A320368-13AD-44CF-98C3-336B2E1DA5DC}" type="parTrans" cxnId="{DC388CA3-AE68-445F-BCE3-0BC8D5A72398}">
      <dgm:prSet/>
      <dgm:spPr/>
      <dgm:t>
        <a:bodyPr/>
        <a:lstStyle/>
        <a:p>
          <a:endParaRPr lang="en-US"/>
        </a:p>
      </dgm:t>
    </dgm:pt>
    <dgm:pt modelId="{CEA44B84-A244-4A83-8560-27448F8A5863}" type="sibTrans" cxnId="{DC388CA3-AE68-445F-BCE3-0BC8D5A72398}">
      <dgm:prSet/>
      <dgm:spPr/>
      <dgm:t>
        <a:bodyPr/>
        <a:lstStyle/>
        <a:p>
          <a:endParaRPr lang="en-US"/>
        </a:p>
      </dgm:t>
    </dgm:pt>
    <dgm:pt modelId="{078AD3D7-6A47-4470-8717-932D3C95A93F}" type="pres">
      <dgm:prSet presAssocID="{2029D71A-840B-4A6E-A741-208676D21CF3}" presName="root" presStyleCnt="0">
        <dgm:presLayoutVars>
          <dgm:dir/>
          <dgm:resizeHandles val="exact"/>
        </dgm:presLayoutVars>
      </dgm:prSet>
      <dgm:spPr/>
    </dgm:pt>
    <dgm:pt modelId="{41F1D5A7-9753-4887-BAC2-4B402F273E00}" type="pres">
      <dgm:prSet presAssocID="{35991CE6-22E4-4B30-9D65-4F6FAA027ECA}" presName="compNode" presStyleCnt="0"/>
      <dgm:spPr/>
    </dgm:pt>
    <dgm:pt modelId="{28E4AF96-2173-4C4E-98F5-44D1B4838952}" type="pres">
      <dgm:prSet presAssocID="{35991CE6-22E4-4B30-9D65-4F6FAA027ECA}" presName="bgRect" presStyleLbl="bgShp" presStyleIdx="0" presStyleCnt="4"/>
      <dgm:spPr/>
    </dgm:pt>
    <dgm:pt modelId="{107352A7-931A-4127-A900-456536AF167D}" type="pres">
      <dgm:prSet presAssocID="{35991CE6-22E4-4B30-9D65-4F6FAA027E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0FBF994-B4C5-4692-BB2A-C2E8FB1C704D}" type="pres">
      <dgm:prSet presAssocID="{35991CE6-22E4-4B30-9D65-4F6FAA027ECA}" presName="spaceRect" presStyleCnt="0"/>
      <dgm:spPr/>
    </dgm:pt>
    <dgm:pt modelId="{2DCD7FAF-D7DC-41F2-91D6-DAA293E7CC1A}" type="pres">
      <dgm:prSet presAssocID="{35991CE6-22E4-4B30-9D65-4F6FAA027ECA}" presName="parTx" presStyleLbl="revTx" presStyleIdx="0" presStyleCnt="4">
        <dgm:presLayoutVars>
          <dgm:chMax val="0"/>
          <dgm:chPref val="0"/>
        </dgm:presLayoutVars>
      </dgm:prSet>
      <dgm:spPr/>
    </dgm:pt>
    <dgm:pt modelId="{8B9FE229-52C7-46F4-8600-0F7188B30B85}" type="pres">
      <dgm:prSet presAssocID="{7330FA8C-D162-4EB7-AA5A-2FC71F71A6FC}" presName="sibTrans" presStyleCnt="0"/>
      <dgm:spPr/>
    </dgm:pt>
    <dgm:pt modelId="{A4D76392-8436-4809-9EAA-9D506B601C44}" type="pres">
      <dgm:prSet presAssocID="{7EDE8D37-2871-45AD-9900-7CF79CD1B178}" presName="compNode" presStyleCnt="0"/>
      <dgm:spPr/>
    </dgm:pt>
    <dgm:pt modelId="{B0729828-DD8B-4A31-BE20-9F882C244C42}" type="pres">
      <dgm:prSet presAssocID="{7EDE8D37-2871-45AD-9900-7CF79CD1B178}" presName="bgRect" presStyleLbl="bgShp" presStyleIdx="1" presStyleCnt="4"/>
      <dgm:spPr/>
    </dgm:pt>
    <dgm:pt modelId="{8002DBD3-199D-48F0-A6E9-9DC410F5BB34}" type="pres">
      <dgm:prSet presAssocID="{7EDE8D37-2871-45AD-9900-7CF79CD1B1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ing Box Archive with solid fill"/>
        </a:ext>
      </dgm:extLst>
    </dgm:pt>
    <dgm:pt modelId="{331EDD23-266D-4153-B5D9-2958A3690AF3}" type="pres">
      <dgm:prSet presAssocID="{7EDE8D37-2871-45AD-9900-7CF79CD1B178}" presName="spaceRect" presStyleCnt="0"/>
      <dgm:spPr/>
    </dgm:pt>
    <dgm:pt modelId="{554CACD8-9372-4DC4-B7FB-A02B75702FA8}" type="pres">
      <dgm:prSet presAssocID="{7EDE8D37-2871-45AD-9900-7CF79CD1B178}" presName="parTx" presStyleLbl="revTx" presStyleIdx="1" presStyleCnt="4">
        <dgm:presLayoutVars>
          <dgm:chMax val="0"/>
          <dgm:chPref val="0"/>
        </dgm:presLayoutVars>
      </dgm:prSet>
      <dgm:spPr/>
    </dgm:pt>
    <dgm:pt modelId="{DD2F5D50-F349-442A-85FD-A3614D09DAFB}" type="pres">
      <dgm:prSet presAssocID="{3AC2C1D1-E2B5-4767-94C7-C8C889BBFA75}" presName="sibTrans" presStyleCnt="0"/>
      <dgm:spPr/>
    </dgm:pt>
    <dgm:pt modelId="{A5B11DAA-7800-4CE1-9114-989975D6ED60}" type="pres">
      <dgm:prSet presAssocID="{A52344FF-1D9E-45AF-94B3-98368E543E33}" presName="compNode" presStyleCnt="0"/>
      <dgm:spPr/>
    </dgm:pt>
    <dgm:pt modelId="{49AAA47A-E393-443A-A444-D9E499C88031}" type="pres">
      <dgm:prSet presAssocID="{A52344FF-1D9E-45AF-94B3-98368E543E33}" presName="bgRect" presStyleLbl="bgShp" presStyleIdx="2" presStyleCnt="4"/>
      <dgm:spPr/>
    </dgm:pt>
    <dgm:pt modelId="{6A23A730-8587-4300-90E1-AC98E79DE3FF}" type="pres">
      <dgm:prSet presAssocID="{A52344FF-1D9E-45AF-94B3-98368E543E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6AE75995-CBC6-4B46-B114-2386E05AA49C}" type="pres">
      <dgm:prSet presAssocID="{A52344FF-1D9E-45AF-94B3-98368E543E33}" presName="spaceRect" presStyleCnt="0"/>
      <dgm:spPr/>
    </dgm:pt>
    <dgm:pt modelId="{E4162048-3FFE-4F36-86C6-A66BF32E12FC}" type="pres">
      <dgm:prSet presAssocID="{A52344FF-1D9E-45AF-94B3-98368E543E33}" presName="parTx" presStyleLbl="revTx" presStyleIdx="2" presStyleCnt="4">
        <dgm:presLayoutVars>
          <dgm:chMax val="0"/>
          <dgm:chPref val="0"/>
        </dgm:presLayoutVars>
      </dgm:prSet>
      <dgm:spPr/>
    </dgm:pt>
    <dgm:pt modelId="{A31C7D38-D2F9-4C3D-9146-BC93FC3A0667}" type="pres">
      <dgm:prSet presAssocID="{89AEAE4B-0BAA-4B58-BE89-27DB90AE67CF}" presName="sibTrans" presStyleCnt="0"/>
      <dgm:spPr/>
    </dgm:pt>
    <dgm:pt modelId="{7C936F0D-969D-4DBD-9D26-11A3F20DAC61}" type="pres">
      <dgm:prSet presAssocID="{99D450E3-9CD7-45EC-9BB7-1F4B9BDB32C3}" presName="compNode" presStyleCnt="0"/>
      <dgm:spPr/>
    </dgm:pt>
    <dgm:pt modelId="{28FBB4FC-C577-4555-AA40-302018BF9F5D}" type="pres">
      <dgm:prSet presAssocID="{99D450E3-9CD7-45EC-9BB7-1F4B9BDB32C3}" presName="bgRect" presStyleLbl="bgShp" presStyleIdx="3" presStyleCnt="4"/>
      <dgm:spPr/>
    </dgm:pt>
    <dgm:pt modelId="{B48F8BBD-E5BD-4051-9E23-67B64D07F958}" type="pres">
      <dgm:prSet presAssocID="{99D450E3-9CD7-45EC-9BB7-1F4B9BDB32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E4A69F5E-A535-41A7-8D72-F928D86DE6B8}" type="pres">
      <dgm:prSet presAssocID="{99D450E3-9CD7-45EC-9BB7-1F4B9BDB32C3}" presName="spaceRect" presStyleCnt="0"/>
      <dgm:spPr/>
    </dgm:pt>
    <dgm:pt modelId="{05646D97-8D69-4256-BB8E-99BE0C0485EB}" type="pres">
      <dgm:prSet presAssocID="{99D450E3-9CD7-45EC-9BB7-1F4B9BDB32C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E36238-3A36-4E30-A00B-57020457A092}" type="presOf" srcId="{99D450E3-9CD7-45EC-9BB7-1F4B9BDB32C3}" destId="{05646D97-8D69-4256-BB8E-99BE0C0485EB}" srcOrd="0" destOrd="0" presId="urn:microsoft.com/office/officeart/2018/2/layout/IconVerticalSolidList"/>
    <dgm:cxn modelId="{69DA956D-8A48-4C2B-8A9B-A8E7E98A9343}" srcId="{2029D71A-840B-4A6E-A741-208676D21CF3}" destId="{7EDE8D37-2871-45AD-9900-7CF79CD1B178}" srcOrd="1" destOrd="0" parTransId="{A05D70CE-15E9-4933-877F-BE48B5CEA8FC}" sibTransId="{3AC2C1D1-E2B5-4767-94C7-C8C889BBFA75}"/>
    <dgm:cxn modelId="{047E5B73-F7E0-4D43-AA4B-2BF19B28803A}" srcId="{2029D71A-840B-4A6E-A741-208676D21CF3}" destId="{35991CE6-22E4-4B30-9D65-4F6FAA027ECA}" srcOrd="0" destOrd="0" parTransId="{D53ECC3F-C40A-45E6-9E85-B172EEEC473A}" sibTransId="{7330FA8C-D162-4EB7-AA5A-2FC71F71A6FC}"/>
    <dgm:cxn modelId="{1F5CA755-815C-44EB-A7B0-DE9AFBF1F02D}" type="presOf" srcId="{A52344FF-1D9E-45AF-94B3-98368E543E33}" destId="{E4162048-3FFE-4F36-86C6-A66BF32E12FC}" srcOrd="0" destOrd="0" presId="urn:microsoft.com/office/officeart/2018/2/layout/IconVerticalSolidList"/>
    <dgm:cxn modelId="{CF96AF81-E8DE-43DD-843D-FE63DFCAFBFE}" type="presOf" srcId="{2029D71A-840B-4A6E-A741-208676D21CF3}" destId="{078AD3D7-6A47-4470-8717-932D3C95A93F}" srcOrd="0" destOrd="0" presId="urn:microsoft.com/office/officeart/2018/2/layout/IconVerticalSolidList"/>
    <dgm:cxn modelId="{DC388CA3-AE68-445F-BCE3-0BC8D5A72398}" srcId="{2029D71A-840B-4A6E-A741-208676D21CF3}" destId="{99D450E3-9CD7-45EC-9BB7-1F4B9BDB32C3}" srcOrd="3" destOrd="0" parTransId="{0A320368-13AD-44CF-98C3-336B2E1DA5DC}" sibTransId="{CEA44B84-A244-4A83-8560-27448F8A5863}"/>
    <dgm:cxn modelId="{DC82E1BA-2191-4490-8BB4-445CC6208083}" type="presOf" srcId="{7EDE8D37-2871-45AD-9900-7CF79CD1B178}" destId="{554CACD8-9372-4DC4-B7FB-A02B75702FA8}" srcOrd="0" destOrd="0" presId="urn:microsoft.com/office/officeart/2018/2/layout/IconVerticalSolidList"/>
    <dgm:cxn modelId="{A8CCECE2-8309-4544-8D4C-0448F05F241C}" srcId="{2029D71A-840B-4A6E-A741-208676D21CF3}" destId="{A52344FF-1D9E-45AF-94B3-98368E543E33}" srcOrd="2" destOrd="0" parTransId="{275B0F73-CEBB-4B9C-9AFA-8CDDC3265254}" sibTransId="{89AEAE4B-0BAA-4B58-BE89-27DB90AE67CF}"/>
    <dgm:cxn modelId="{1BCCE5F4-8EDB-4CD4-8460-4035C7710EDB}" type="presOf" srcId="{35991CE6-22E4-4B30-9D65-4F6FAA027ECA}" destId="{2DCD7FAF-D7DC-41F2-91D6-DAA293E7CC1A}" srcOrd="0" destOrd="0" presId="urn:microsoft.com/office/officeart/2018/2/layout/IconVerticalSolidList"/>
    <dgm:cxn modelId="{E3F5773B-8075-42FA-A448-55D32EAC8BFB}" type="presParOf" srcId="{078AD3D7-6A47-4470-8717-932D3C95A93F}" destId="{41F1D5A7-9753-4887-BAC2-4B402F273E00}" srcOrd="0" destOrd="0" presId="urn:microsoft.com/office/officeart/2018/2/layout/IconVerticalSolidList"/>
    <dgm:cxn modelId="{AA7D2EDB-53C6-4C6D-AB87-FE0E6CD819C6}" type="presParOf" srcId="{41F1D5A7-9753-4887-BAC2-4B402F273E00}" destId="{28E4AF96-2173-4C4E-98F5-44D1B4838952}" srcOrd="0" destOrd="0" presId="urn:microsoft.com/office/officeart/2018/2/layout/IconVerticalSolidList"/>
    <dgm:cxn modelId="{1DA8A135-5DF7-4F0F-8134-B9B94456EDAC}" type="presParOf" srcId="{41F1D5A7-9753-4887-BAC2-4B402F273E00}" destId="{107352A7-931A-4127-A900-456536AF167D}" srcOrd="1" destOrd="0" presId="urn:microsoft.com/office/officeart/2018/2/layout/IconVerticalSolidList"/>
    <dgm:cxn modelId="{F447D8F1-A360-4144-815F-E0AAB34CFED0}" type="presParOf" srcId="{41F1D5A7-9753-4887-BAC2-4B402F273E00}" destId="{A0FBF994-B4C5-4692-BB2A-C2E8FB1C704D}" srcOrd="2" destOrd="0" presId="urn:microsoft.com/office/officeart/2018/2/layout/IconVerticalSolidList"/>
    <dgm:cxn modelId="{E7BB0BBC-5B87-4B04-BD14-95796FEF664D}" type="presParOf" srcId="{41F1D5A7-9753-4887-BAC2-4B402F273E00}" destId="{2DCD7FAF-D7DC-41F2-91D6-DAA293E7CC1A}" srcOrd="3" destOrd="0" presId="urn:microsoft.com/office/officeart/2018/2/layout/IconVerticalSolidList"/>
    <dgm:cxn modelId="{27D6975E-3C6F-4F53-BD4A-354D5A6113AB}" type="presParOf" srcId="{078AD3D7-6A47-4470-8717-932D3C95A93F}" destId="{8B9FE229-52C7-46F4-8600-0F7188B30B85}" srcOrd="1" destOrd="0" presId="urn:microsoft.com/office/officeart/2018/2/layout/IconVerticalSolidList"/>
    <dgm:cxn modelId="{DEB64D2B-F9F4-40B4-A3F2-DFC29B8D97EE}" type="presParOf" srcId="{078AD3D7-6A47-4470-8717-932D3C95A93F}" destId="{A4D76392-8436-4809-9EAA-9D506B601C44}" srcOrd="2" destOrd="0" presId="urn:microsoft.com/office/officeart/2018/2/layout/IconVerticalSolidList"/>
    <dgm:cxn modelId="{806B56BE-3B95-444B-B24B-28F115136DA0}" type="presParOf" srcId="{A4D76392-8436-4809-9EAA-9D506B601C44}" destId="{B0729828-DD8B-4A31-BE20-9F882C244C42}" srcOrd="0" destOrd="0" presId="urn:microsoft.com/office/officeart/2018/2/layout/IconVerticalSolidList"/>
    <dgm:cxn modelId="{704DCE30-D406-48F9-97FE-7C012386E20A}" type="presParOf" srcId="{A4D76392-8436-4809-9EAA-9D506B601C44}" destId="{8002DBD3-199D-48F0-A6E9-9DC410F5BB34}" srcOrd="1" destOrd="0" presId="urn:microsoft.com/office/officeart/2018/2/layout/IconVerticalSolidList"/>
    <dgm:cxn modelId="{DB94F3D1-0F4F-45C8-A193-A2A833B01BAD}" type="presParOf" srcId="{A4D76392-8436-4809-9EAA-9D506B601C44}" destId="{331EDD23-266D-4153-B5D9-2958A3690AF3}" srcOrd="2" destOrd="0" presId="urn:microsoft.com/office/officeart/2018/2/layout/IconVerticalSolidList"/>
    <dgm:cxn modelId="{3F8F36E9-C0AA-4C00-A108-60C1EF8C2D1B}" type="presParOf" srcId="{A4D76392-8436-4809-9EAA-9D506B601C44}" destId="{554CACD8-9372-4DC4-B7FB-A02B75702FA8}" srcOrd="3" destOrd="0" presId="urn:microsoft.com/office/officeart/2018/2/layout/IconVerticalSolidList"/>
    <dgm:cxn modelId="{76ECA82F-64BC-4279-BEF2-CE9E4F0A3EDF}" type="presParOf" srcId="{078AD3D7-6A47-4470-8717-932D3C95A93F}" destId="{DD2F5D50-F349-442A-85FD-A3614D09DAFB}" srcOrd="3" destOrd="0" presId="urn:microsoft.com/office/officeart/2018/2/layout/IconVerticalSolidList"/>
    <dgm:cxn modelId="{868DB3F3-FC99-41E1-91DD-D334A2D4E2FD}" type="presParOf" srcId="{078AD3D7-6A47-4470-8717-932D3C95A93F}" destId="{A5B11DAA-7800-4CE1-9114-989975D6ED60}" srcOrd="4" destOrd="0" presId="urn:microsoft.com/office/officeart/2018/2/layout/IconVerticalSolidList"/>
    <dgm:cxn modelId="{EBA7385E-7298-4EAC-9533-3D7880868FBB}" type="presParOf" srcId="{A5B11DAA-7800-4CE1-9114-989975D6ED60}" destId="{49AAA47A-E393-443A-A444-D9E499C88031}" srcOrd="0" destOrd="0" presId="urn:microsoft.com/office/officeart/2018/2/layout/IconVerticalSolidList"/>
    <dgm:cxn modelId="{42C0A2FF-08E8-464D-96C8-AF0B6E3D1B35}" type="presParOf" srcId="{A5B11DAA-7800-4CE1-9114-989975D6ED60}" destId="{6A23A730-8587-4300-90E1-AC98E79DE3FF}" srcOrd="1" destOrd="0" presId="urn:microsoft.com/office/officeart/2018/2/layout/IconVerticalSolidList"/>
    <dgm:cxn modelId="{3B6FB44E-FCE2-43F2-85ED-A5EE76CD3F8A}" type="presParOf" srcId="{A5B11DAA-7800-4CE1-9114-989975D6ED60}" destId="{6AE75995-CBC6-4B46-B114-2386E05AA49C}" srcOrd="2" destOrd="0" presId="urn:microsoft.com/office/officeart/2018/2/layout/IconVerticalSolidList"/>
    <dgm:cxn modelId="{AB96C560-EE6B-46AF-A732-8FB861120082}" type="presParOf" srcId="{A5B11DAA-7800-4CE1-9114-989975D6ED60}" destId="{E4162048-3FFE-4F36-86C6-A66BF32E12FC}" srcOrd="3" destOrd="0" presId="urn:microsoft.com/office/officeart/2018/2/layout/IconVerticalSolidList"/>
    <dgm:cxn modelId="{6F0B9D6B-7326-4E59-AE69-322376DF1FE2}" type="presParOf" srcId="{078AD3D7-6A47-4470-8717-932D3C95A93F}" destId="{A31C7D38-D2F9-4C3D-9146-BC93FC3A0667}" srcOrd="5" destOrd="0" presId="urn:microsoft.com/office/officeart/2018/2/layout/IconVerticalSolidList"/>
    <dgm:cxn modelId="{CF594638-5AEF-4BA3-BBD7-7769C06678BD}" type="presParOf" srcId="{078AD3D7-6A47-4470-8717-932D3C95A93F}" destId="{7C936F0D-969D-4DBD-9D26-11A3F20DAC61}" srcOrd="6" destOrd="0" presId="urn:microsoft.com/office/officeart/2018/2/layout/IconVerticalSolidList"/>
    <dgm:cxn modelId="{2C632935-D136-43BE-85E3-E94906018C88}" type="presParOf" srcId="{7C936F0D-969D-4DBD-9D26-11A3F20DAC61}" destId="{28FBB4FC-C577-4555-AA40-302018BF9F5D}" srcOrd="0" destOrd="0" presId="urn:microsoft.com/office/officeart/2018/2/layout/IconVerticalSolidList"/>
    <dgm:cxn modelId="{D4559260-72A5-4D51-BBEF-D278FC9A78E4}" type="presParOf" srcId="{7C936F0D-969D-4DBD-9D26-11A3F20DAC61}" destId="{B48F8BBD-E5BD-4051-9E23-67B64D07F958}" srcOrd="1" destOrd="0" presId="urn:microsoft.com/office/officeart/2018/2/layout/IconVerticalSolidList"/>
    <dgm:cxn modelId="{84AEF983-CF8D-4709-AD6B-99DEE38E285F}" type="presParOf" srcId="{7C936F0D-969D-4DBD-9D26-11A3F20DAC61}" destId="{E4A69F5E-A535-41A7-8D72-F928D86DE6B8}" srcOrd="2" destOrd="0" presId="urn:microsoft.com/office/officeart/2018/2/layout/IconVerticalSolidList"/>
    <dgm:cxn modelId="{DEBB3363-538B-4621-B42E-D988FD5CEEB0}" type="presParOf" srcId="{7C936F0D-969D-4DBD-9D26-11A3F20DAC61}" destId="{05646D97-8D69-4256-BB8E-99BE0C0485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4AF96-2173-4C4E-98F5-44D1B4838952}">
      <dsp:nvSpPr>
        <dsp:cNvPr id="0" name=""/>
        <dsp:cNvSpPr/>
      </dsp:nvSpPr>
      <dsp:spPr>
        <a:xfrm>
          <a:off x="0" y="2061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352A7-931A-4127-A900-456536AF167D}">
      <dsp:nvSpPr>
        <dsp:cNvPr id="0" name=""/>
        <dsp:cNvSpPr/>
      </dsp:nvSpPr>
      <dsp:spPr>
        <a:xfrm>
          <a:off x="316043" y="237134"/>
          <a:ext cx="574624" cy="574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7FAF-D7DC-41F2-91D6-DAA293E7CC1A}">
      <dsp:nvSpPr>
        <dsp:cNvPr id="0" name=""/>
        <dsp:cNvSpPr/>
      </dsp:nvSpPr>
      <dsp:spPr>
        <a:xfrm>
          <a:off x="1206710" y="2061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“Lockout:” </a:t>
          </a:r>
          <a:r>
            <a:rPr lang="en-US" sz="2200" kern="1200" dirty="0"/>
            <a:t>throw up barriers between the two and stay in just one system</a:t>
          </a:r>
        </a:p>
      </dsp:txBody>
      <dsp:txXfrm>
        <a:off x="1206710" y="2061"/>
        <a:ext cx="10520068" cy="1044771"/>
      </dsp:txXfrm>
    </dsp:sp>
    <dsp:sp modelId="{B0729828-DD8B-4A31-BE20-9F882C244C42}">
      <dsp:nvSpPr>
        <dsp:cNvPr id="0" name=""/>
        <dsp:cNvSpPr/>
      </dsp:nvSpPr>
      <dsp:spPr>
        <a:xfrm>
          <a:off x="0" y="1308025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DBD3-199D-48F0-A6E9-9DC410F5BB34}">
      <dsp:nvSpPr>
        <dsp:cNvPr id="0" name=""/>
        <dsp:cNvSpPr/>
      </dsp:nvSpPr>
      <dsp:spPr>
        <a:xfrm>
          <a:off x="316043" y="1543098"/>
          <a:ext cx="574624" cy="574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ACD8-9372-4DC4-B7FB-A02B75702FA8}">
      <dsp:nvSpPr>
        <dsp:cNvPr id="0" name=""/>
        <dsp:cNvSpPr/>
      </dsp:nvSpPr>
      <dsp:spPr>
        <a:xfrm>
          <a:off x="1206710" y="1308025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“Compartmentalization:” </a:t>
          </a:r>
          <a:r>
            <a:rPr lang="en-US" sz="2200" kern="1200" dirty="0"/>
            <a:t>separate categories of thought that coexist in a tenuous peace</a:t>
          </a:r>
        </a:p>
      </dsp:txBody>
      <dsp:txXfrm>
        <a:off x="1206710" y="1308025"/>
        <a:ext cx="10520068" cy="1044771"/>
      </dsp:txXfrm>
    </dsp:sp>
    <dsp:sp modelId="{49AAA47A-E393-443A-A444-D9E499C88031}">
      <dsp:nvSpPr>
        <dsp:cNvPr id="0" name=""/>
        <dsp:cNvSpPr/>
      </dsp:nvSpPr>
      <dsp:spPr>
        <a:xfrm>
          <a:off x="0" y="2613989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3A730-8587-4300-90E1-AC98E79DE3FF}">
      <dsp:nvSpPr>
        <dsp:cNvPr id="0" name=""/>
        <dsp:cNvSpPr/>
      </dsp:nvSpPr>
      <dsp:spPr>
        <a:xfrm>
          <a:off x="316043" y="2849062"/>
          <a:ext cx="574624" cy="574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62048-3FFE-4F36-86C6-A66BF32E12FC}">
      <dsp:nvSpPr>
        <dsp:cNvPr id="0" name=""/>
        <dsp:cNvSpPr/>
      </dsp:nvSpPr>
      <dsp:spPr>
        <a:xfrm>
          <a:off x="1206710" y="2613989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“Fusion:” </a:t>
          </a:r>
          <a:r>
            <a:rPr lang="en-US" sz="2200" kern="1200" dirty="0"/>
            <a:t>take down all walls. Sacred and secular cultures freely feed each other can lead to radical new culture</a:t>
          </a:r>
        </a:p>
      </dsp:txBody>
      <dsp:txXfrm>
        <a:off x="1206710" y="2613989"/>
        <a:ext cx="10520068" cy="1044771"/>
      </dsp:txXfrm>
    </dsp:sp>
    <dsp:sp modelId="{28FBB4FC-C577-4555-AA40-302018BF9F5D}">
      <dsp:nvSpPr>
        <dsp:cNvPr id="0" name=""/>
        <dsp:cNvSpPr/>
      </dsp:nvSpPr>
      <dsp:spPr>
        <a:xfrm>
          <a:off x="0" y="3919953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F8BBD-E5BD-4051-9E23-67B64D07F958}">
      <dsp:nvSpPr>
        <dsp:cNvPr id="0" name=""/>
        <dsp:cNvSpPr/>
      </dsp:nvSpPr>
      <dsp:spPr>
        <a:xfrm>
          <a:off x="316043" y="4155026"/>
          <a:ext cx="574624" cy="574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6D97-8D69-4256-BB8E-99BE0C0485EB}">
      <dsp:nvSpPr>
        <dsp:cNvPr id="0" name=""/>
        <dsp:cNvSpPr/>
      </dsp:nvSpPr>
      <dsp:spPr>
        <a:xfrm>
          <a:off x="1206710" y="3919953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“Ambiguity:” </a:t>
          </a:r>
          <a:r>
            <a:rPr lang="en-US" sz="2200" kern="1200" dirty="0"/>
            <a:t>take down most walls. Accept a multitude of questions without intending to resolve them.</a:t>
          </a:r>
        </a:p>
      </dsp:txBody>
      <dsp:txXfrm>
        <a:off x="1206710" y="3919953"/>
        <a:ext cx="10520068" cy="104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4AF96-2173-4C4E-98F5-44D1B4838952}">
      <dsp:nvSpPr>
        <dsp:cNvPr id="0" name=""/>
        <dsp:cNvSpPr/>
      </dsp:nvSpPr>
      <dsp:spPr>
        <a:xfrm>
          <a:off x="0" y="2061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352A7-931A-4127-A900-456536AF167D}">
      <dsp:nvSpPr>
        <dsp:cNvPr id="0" name=""/>
        <dsp:cNvSpPr/>
      </dsp:nvSpPr>
      <dsp:spPr>
        <a:xfrm>
          <a:off x="316043" y="237134"/>
          <a:ext cx="574624" cy="574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7FAF-D7DC-41F2-91D6-DAA293E7CC1A}">
      <dsp:nvSpPr>
        <dsp:cNvPr id="0" name=""/>
        <dsp:cNvSpPr/>
      </dsp:nvSpPr>
      <dsp:spPr>
        <a:xfrm>
          <a:off x="1206710" y="2061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“Lockout:” </a:t>
          </a:r>
          <a:r>
            <a:rPr lang="en-US" sz="2200" kern="1200" dirty="0"/>
            <a:t>throw up barriers between the two and stay in just one system</a:t>
          </a:r>
        </a:p>
      </dsp:txBody>
      <dsp:txXfrm>
        <a:off x="1206710" y="2061"/>
        <a:ext cx="10520068" cy="1044771"/>
      </dsp:txXfrm>
    </dsp:sp>
    <dsp:sp modelId="{B0729828-DD8B-4A31-BE20-9F882C244C42}">
      <dsp:nvSpPr>
        <dsp:cNvPr id="0" name=""/>
        <dsp:cNvSpPr/>
      </dsp:nvSpPr>
      <dsp:spPr>
        <a:xfrm>
          <a:off x="0" y="1308025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DBD3-199D-48F0-A6E9-9DC410F5BB34}">
      <dsp:nvSpPr>
        <dsp:cNvPr id="0" name=""/>
        <dsp:cNvSpPr/>
      </dsp:nvSpPr>
      <dsp:spPr>
        <a:xfrm>
          <a:off x="316043" y="1543098"/>
          <a:ext cx="574624" cy="574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ACD8-9372-4DC4-B7FB-A02B75702FA8}">
      <dsp:nvSpPr>
        <dsp:cNvPr id="0" name=""/>
        <dsp:cNvSpPr/>
      </dsp:nvSpPr>
      <dsp:spPr>
        <a:xfrm>
          <a:off x="1206710" y="1308025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“Compartmentalization:” </a:t>
          </a:r>
          <a:r>
            <a:rPr lang="en-US" sz="2200" kern="1200" dirty="0"/>
            <a:t>separate categories of thought that coexist in a tenuous peace</a:t>
          </a:r>
        </a:p>
      </dsp:txBody>
      <dsp:txXfrm>
        <a:off x="1206710" y="1308025"/>
        <a:ext cx="10520068" cy="1044771"/>
      </dsp:txXfrm>
    </dsp:sp>
    <dsp:sp modelId="{49AAA47A-E393-443A-A444-D9E499C88031}">
      <dsp:nvSpPr>
        <dsp:cNvPr id="0" name=""/>
        <dsp:cNvSpPr/>
      </dsp:nvSpPr>
      <dsp:spPr>
        <a:xfrm>
          <a:off x="0" y="2613989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3A730-8587-4300-90E1-AC98E79DE3FF}">
      <dsp:nvSpPr>
        <dsp:cNvPr id="0" name=""/>
        <dsp:cNvSpPr/>
      </dsp:nvSpPr>
      <dsp:spPr>
        <a:xfrm>
          <a:off x="316043" y="2849062"/>
          <a:ext cx="574624" cy="574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62048-3FFE-4F36-86C6-A66BF32E12FC}">
      <dsp:nvSpPr>
        <dsp:cNvPr id="0" name=""/>
        <dsp:cNvSpPr/>
      </dsp:nvSpPr>
      <dsp:spPr>
        <a:xfrm>
          <a:off x="1206710" y="2613989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“Fusion:” </a:t>
          </a:r>
          <a:r>
            <a:rPr lang="en-US" sz="2200" kern="1200" dirty="0"/>
            <a:t>take down all walls. Sacred and secular cultures freely feed each other can lead to radical new culture</a:t>
          </a:r>
        </a:p>
      </dsp:txBody>
      <dsp:txXfrm>
        <a:off x="1206710" y="2613989"/>
        <a:ext cx="10520068" cy="1044771"/>
      </dsp:txXfrm>
    </dsp:sp>
    <dsp:sp modelId="{28FBB4FC-C577-4555-AA40-302018BF9F5D}">
      <dsp:nvSpPr>
        <dsp:cNvPr id="0" name=""/>
        <dsp:cNvSpPr/>
      </dsp:nvSpPr>
      <dsp:spPr>
        <a:xfrm>
          <a:off x="0" y="3919953"/>
          <a:ext cx="11726779" cy="10447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F8BBD-E5BD-4051-9E23-67B64D07F958}">
      <dsp:nvSpPr>
        <dsp:cNvPr id="0" name=""/>
        <dsp:cNvSpPr/>
      </dsp:nvSpPr>
      <dsp:spPr>
        <a:xfrm>
          <a:off x="316043" y="4155026"/>
          <a:ext cx="574624" cy="574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6D97-8D69-4256-BB8E-99BE0C0485EB}">
      <dsp:nvSpPr>
        <dsp:cNvPr id="0" name=""/>
        <dsp:cNvSpPr/>
      </dsp:nvSpPr>
      <dsp:spPr>
        <a:xfrm>
          <a:off x="1206710" y="3919953"/>
          <a:ext cx="10520068" cy="10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“Ambiguity:” </a:t>
          </a:r>
          <a:r>
            <a:rPr lang="en-US" sz="2200" kern="1200" dirty="0"/>
            <a:t>take down most walls. Accept a multitude of questions without intending to resolve them.</a:t>
          </a:r>
        </a:p>
      </dsp:txBody>
      <dsp:txXfrm>
        <a:off x="1206710" y="3919953"/>
        <a:ext cx="10520068" cy="104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023B-6F62-43D4-B44A-B0CB7A5D123F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A16A-7BEC-453E-AEBD-1B2F3781A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Integration of religious and professional aspirations (p. 201)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initial reaction to this? I’m a researcher and a type-A personality. I want to KNOW things!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Alma’s map is broader.... Alma doesn’t have the answer to every question, but he does see and accept the same scientific evidence that </a:t>
            </a:r>
            <a:r>
              <a:rPr lang="en-US" dirty="0" err="1"/>
              <a:t>Korihor</a:t>
            </a:r>
            <a:r>
              <a:rPr lang="en-US" dirty="0"/>
              <a:t> does. Beyond that, he also recognizes evidence of personal meaning and spiritual reality that </a:t>
            </a:r>
            <a:r>
              <a:rPr lang="en-US" dirty="0" err="1"/>
              <a:t>Korihor’s</a:t>
            </a:r>
            <a:r>
              <a:rPr lang="en-US" dirty="0"/>
              <a:t> map by definition excludes</a:t>
            </a:r>
          </a:p>
          <a:p>
            <a:endParaRPr lang="en-US" dirty="0"/>
          </a:p>
          <a:p>
            <a:r>
              <a:rPr lang="en-US" dirty="0"/>
              <a:t>We can integrate a secular map into the broader sacred map, but our sacred system cannot be made to fit within the smaller secular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Wholesighted</a:t>
            </a:r>
            <a:r>
              <a:rPr lang="en-US" dirty="0"/>
              <a:t> teaching moves students “from dogmatism through healthy skepticism toward a balanced maturity that can tolerate ambiguity without losing the capacity for deep commitment.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A16A-7BEC-453E-AEBD-1B2F3781A1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3F9F-CBA2-B073-73BC-B72E13C4D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5BADF-7114-6A48-7E38-CDD456532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707F8-A5AD-F4BB-9E4D-29A3A59C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2CF2-FA57-8C02-A63E-F8A7C2C1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1FAE-6EA3-8FA5-0377-7FF37950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571E-6031-4104-F96A-688E56CB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DCE95-75FA-2F53-A916-0471565B5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621A3-0C70-DDB3-61FA-FA4B1804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AE48D-921C-3B84-3FC6-B23228A2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5E21-DF16-4005-D7FB-8B1F713C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60CBC-581E-FAA3-C7C2-75A497EF4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764B9-7F5E-49FE-692C-88D3B721C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3F43-3B05-1AC8-A0F0-0D4FFC8B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9AEDF-EB38-25A1-E2AD-0E6F1923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5912-C5C7-3DDB-A7BD-F4B12BBD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22AF-F664-F56D-F960-F0E5F6B1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1E3E-8A39-66D5-352D-0AB66E62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68EA-000C-4546-BB45-8C77D15A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D23FC-F873-6728-79AF-AA394A1B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014C-0FA1-EAB9-7810-E4BC860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A5DF-4154-D75B-6C6C-4358EB54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84F7-989B-7FD6-DA25-4AB469F9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D9BF-D4E4-9BC4-344B-FDCC28C9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DDDB-8962-D0FA-882A-03B7E22A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EC556-1BA8-26EC-9D32-1D4588D1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A31A-9584-BBF0-F437-CBCDE5C0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CC11-5E08-BD72-ACFA-704509995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A228-CBE6-6776-3665-7FE9CF924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2B75A-B66C-0E78-A4A3-25F45B2A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632E-FCA6-6576-577D-17FE602C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F068A-1C22-E375-0BFF-AF563C0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A1A5-A5C0-1536-4D06-3A0C431A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155B3-08CA-F228-EA08-9E8A5A9D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8D0FB-D440-4D1E-F829-7BB1D20A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F6699-0FCB-280D-F58A-33366B88A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420EB-27DC-6959-ADEF-4893AFE17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93B66-7447-6D26-4BD1-F114862E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AD9C2-7F2B-5AD3-219B-169DE7BA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EB46B-2DE2-1131-AA90-D455D4DC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DA87-18BE-FE7D-621C-88CBB71D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6A9B5-4BB5-0378-7615-A31471A0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EC2A2-F3CF-8AF8-27C8-C59C286C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96A75-3730-207B-6A03-943E21CB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1247-6970-F66C-1686-549D0A4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D8B70-CE0A-9FD2-F50F-986FA6F4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7D70-73BB-E8F1-CB3A-56EFA714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E9C0-57D5-97D5-479C-511DCF0C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190D-7D82-2750-923C-3972737AD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5666B-09BE-E81D-2E8E-DD780D657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BE65-3CF1-A807-7725-A11314CB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8A68C-46F9-88CF-A110-D1FEB672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3DD5D-928B-6BAD-0430-E6321545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5239-03F7-99BC-81A1-6002BAE0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5A17C-87AC-E27E-2942-E40920B7B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F0EE4-48EC-6563-5C3D-3A84F7B87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6ECBE-84F5-71CC-6AD0-C2DEF6EE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78908-71CF-C511-2407-86D0164C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D294-4720-AFE8-FF53-B6DDCFC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63476-8C4C-3B0F-8ACA-D1FA49FC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DCC66-8ADC-8CC5-D9FF-667EF3500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C7B4C-A7B3-C3E1-4ECA-F9D84479D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AE1B-2E7B-4646-82CD-9DA9FD9CECA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5D19-DBAF-D9AB-4206-833FB75F4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1EAFA-0CBE-62D6-2931-99F589FF5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C2B6-AEC8-4856-892F-A8A63284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0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E88A012-21CA-4D96-9AAB-CA3E1786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C409-C37A-1AF5-34F7-44968AF9B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111" y="640081"/>
            <a:ext cx="5393878" cy="4028172"/>
          </a:xfrm>
          <a:noFill/>
        </p:spPr>
        <p:txBody>
          <a:bodyPr anchor="ctr">
            <a:normAutofit/>
          </a:bodyPr>
          <a:lstStyle/>
          <a:p>
            <a:r>
              <a:rPr lang="en-US" sz="8800" dirty="0"/>
              <a:t>The Dream Is Ours to Fulfill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11BB4-B563-92D4-16AD-6FBDA2E48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110" y="4668253"/>
            <a:ext cx="5138809" cy="1846643"/>
          </a:xfrm>
          <a:noFill/>
        </p:spPr>
        <p:txBody>
          <a:bodyPr anchor="ctr">
            <a:normAutofit/>
          </a:bodyPr>
          <a:lstStyle/>
          <a:p>
            <a:r>
              <a:rPr lang="en-US" sz="4400" dirty="0"/>
              <a:t>Bruce C. </a:t>
            </a:r>
            <a:r>
              <a:rPr lang="en-US" sz="4400" dirty="0" err="1"/>
              <a:t>Hafen</a:t>
            </a:r>
            <a:endParaRPr lang="en-US" sz="4400" dirty="0"/>
          </a:p>
        </p:txBody>
      </p:sp>
      <p:pic>
        <p:nvPicPr>
          <p:cNvPr id="1026" name="Picture 2" descr="Elder Bruce C. Hafen to deliver annual Maxwell Institute lecture March 21  at BYU - BYU News">
            <a:extLst>
              <a:ext uri="{FF2B5EF4-FFF2-40B4-BE49-F238E27FC236}">
                <a16:creationId xmlns:a16="http://schemas.microsoft.com/office/drawing/2014/main" id="{586E0B64-CC06-A93A-0F63-8C3C27CD6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15714" b="-1"/>
          <a:stretch/>
        </p:blipFill>
        <p:spPr bwMode="auto">
          <a:xfrm>
            <a:off x="-1" y="891540"/>
            <a:ext cx="5776079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2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88A012-21CA-4D96-9AAB-CA3E1786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65D46-4AC2-254C-207B-EA4AD21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84" y="255872"/>
            <a:ext cx="5138808" cy="131705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Talk to Each 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2927-0DEB-658C-7DE3-111F6E82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84" y="1531018"/>
            <a:ext cx="5776079" cy="507111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What does “</a:t>
            </a:r>
            <a:r>
              <a:rPr lang="en-US" sz="4000" dirty="0" err="1"/>
              <a:t>wholesighted</a:t>
            </a:r>
            <a:r>
              <a:rPr lang="en-US" sz="4000" dirty="0"/>
              <a:t> teaching, with both eyes open” (p. 209) mean to you?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400AAB23-994E-73F8-55A5-DF5B80A8C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2" r="7739"/>
          <a:stretch/>
        </p:blipFill>
        <p:spPr>
          <a:xfrm>
            <a:off x="-1" y="891540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6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close-up of a network&#10;&#10;Description automatically generated with low confidence">
            <a:extLst>
              <a:ext uri="{FF2B5EF4-FFF2-40B4-BE49-F238E27FC236}">
                <a16:creationId xmlns:a16="http://schemas.microsoft.com/office/drawing/2014/main" id="{1F6BC30A-8983-31B4-0C5F-B1782C2F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66" r="-1" b="446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D543FF-94FD-70FF-830C-4D7D91B4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146" y="557011"/>
            <a:ext cx="7208329" cy="5743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err="1"/>
              <a:t>Wholesighted</a:t>
            </a:r>
            <a:r>
              <a:rPr lang="en-US" sz="4400" b="1" dirty="0"/>
              <a:t> teaching [learning] moves students “from dogmatism through healthy skepticism toward a balanced maturity that can tolerate ambiguity without losing the capacity for deep commitment.”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CB7A-7621-D784-ED4C-7502AA41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583" y="6013945"/>
            <a:ext cx="5569714" cy="10372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 (p. 209)</a:t>
            </a:r>
          </a:p>
        </p:txBody>
      </p:sp>
    </p:spTree>
    <p:extLst>
      <p:ext uri="{BB962C8B-B14F-4D97-AF65-F5344CB8AC3E}">
        <p14:creationId xmlns:p14="http://schemas.microsoft.com/office/powerpoint/2010/main" val="115760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DCF44-7B49-F1C3-156C-79CAB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pPr algn="ctr"/>
            <a:r>
              <a:rPr lang="en-US" sz="5200" dirty="0" err="1"/>
              <a:t>Wholesighted</a:t>
            </a:r>
            <a:r>
              <a:rPr lang="en-US" sz="5200" dirty="0"/>
              <a:t> Teaching &amp; Learning</a:t>
            </a:r>
          </a:p>
        </p:txBody>
      </p:sp>
      <p:pic>
        <p:nvPicPr>
          <p:cNvPr id="7" name="Picture 6" descr="Close up of heart shaped pages of a book">
            <a:extLst>
              <a:ext uri="{FF2B5EF4-FFF2-40B4-BE49-F238E27FC236}">
                <a16:creationId xmlns:a16="http://schemas.microsoft.com/office/drawing/2014/main" id="{B753C48B-6687-15C9-7E63-49ABC19F2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2" r="27727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CBD72-DDCB-4EE8-A1B3-D1CD6CAB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5" y="3351275"/>
            <a:ext cx="6974409" cy="3384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“as my two eyes make one in sight”</a:t>
            </a:r>
          </a:p>
          <a:p>
            <a:pPr lvl="1" algn="ctr">
              <a:buFontTx/>
              <a:buChar char="-"/>
            </a:pPr>
            <a:r>
              <a:rPr lang="en-US" sz="3200" dirty="0"/>
              <a:t>Robert Frost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4000" dirty="0"/>
              <a:t>The aim of </a:t>
            </a:r>
            <a:r>
              <a:rPr lang="en-US" sz="4000" dirty="0" err="1"/>
              <a:t>wholesighted</a:t>
            </a:r>
            <a:r>
              <a:rPr lang="en-US" sz="4000" dirty="0"/>
              <a:t> education, anchored in a heart that guides the mind, is wholeness. </a:t>
            </a:r>
          </a:p>
        </p:txBody>
      </p:sp>
    </p:spTree>
    <p:extLst>
      <p:ext uri="{BB962C8B-B14F-4D97-AF65-F5344CB8AC3E}">
        <p14:creationId xmlns:p14="http://schemas.microsoft.com/office/powerpoint/2010/main" val="162845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lanetary model">
            <a:extLst>
              <a:ext uri="{FF2B5EF4-FFF2-40B4-BE49-F238E27FC236}">
                <a16:creationId xmlns:a16="http://schemas.microsoft.com/office/drawing/2014/main" id="{8D1E3696-BDDF-3BAD-CEF2-13CC48AE2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 flipH="1"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17DE60-84B4-CED2-FBFE-6D28EE1B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6"/>
            <a:ext cx="4256598" cy="51293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How do/can you encourage </a:t>
            </a:r>
            <a:r>
              <a:rPr lang="en-US" sz="4800" b="1" dirty="0" err="1"/>
              <a:t>wholesighted</a:t>
            </a:r>
            <a:r>
              <a:rPr lang="en-US" sz="4800" b="1" dirty="0"/>
              <a:t> teaching/learning in your sphere at BYU?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3305A-C903-1A7C-8882-1AD8133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4617" y="5105752"/>
            <a:ext cx="3445766" cy="14853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Self Reflection</a:t>
            </a:r>
          </a:p>
        </p:txBody>
      </p:sp>
    </p:spTree>
    <p:extLst>
      <p:ext uri="{BB962C8B-B14F-4D97-AF65-F5344CB8AC3E}">
        <p14:creationId xmlns:p14="http://schemas.microsoft.com/office/powerpoint/2010/main" val="158299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 of books with an apple on top">
            <a:extLst>
              <a:ext uri="{FF2B5EF4-FFF2-40B4-BE49-F238E27FC236}">
                <a16:creationId xmlns:a16="http://schemas.microsoft.com/office/drawing/2014/main" id="{4A840B7C-885A-1933-6420-E8319F5A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AAC86-C07D-616C-F058-31F531A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Special Education Metaphor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6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D8703FCF-BC09-BA96-BE3B-E796B00E4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33" b="86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DA743A-D0BF-943C-E32C-37A867E4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0" y="149004"/>
            <a:ext cx="10456985" cy="3376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The faith-verses-reason dilemma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329AC0-A1DF-D693-3BC1-D364D0A1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63" y="3525251"/>
            <a:ext cx="10587790" cy="2718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“How do we handle the natural confrontations between the sacred and our deep commitment to being a serious university?” (p. 203)</a:t>
            </a:r>
          </a:p>
        </p:txBody>
      </p:sp>
    </p:spTree>
    <p:extLst>
      <p:ext uri="{BB962C8B-B14F-4D97-AF65-F5344CB8AC3E}">
        <p14:creationId xmlns:p14="http://schemas.microsoft.com/office/powerpoint/2010/main" val="142138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23BE-4314-E7BF-5901-FB16D639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Chaim </a:t>
            </a:r>
            <a:r>
              <a:rPr lang="en-US" dirty="0" err="1"/>
              <a:t>Potok’s</a:t>
            </a:r>
            <a:r>
              <a:rPr lang="en-US" dirty="0"/>
              <a:t> responses to sacred &amp; secular confrontation: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C295F1-9ADF-35C7-5AB0-FB86D8AA9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733946"/>
              </p:ext>
            </p:extLst>
          </p:nvPr>
        </p:nvGraphicFramePr>
        <p:xfrm>
          <a:off x="288757" y="1690688"/>
          <a:ext cx="11726779" cy="496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2E6766B-6AF1-7188-D9C3-880B5ECE34A2}"/>
              </a:ext>
            </a:extLst>
          </p:cNvPr>
          <p:cNvSpPr txBox="1"/>
          <p:nvPr/>
        </p:nvSpPr>
        <p:spPr>
          <a:xfrm>
            <a:off x="11069053" y="58410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(p. 203)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23BE-4314-E7BF-5901-FB16D639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Chaim </a:t>
            </a:r>
            <a:r>
              <a:rPr lang="en-US" dirty="0" err="1"/>
              <a:t>Potok’s</a:t>
            </a:r>
            <a:r>
              <a:rPr lang="en-US" dirty="0"/>
              <a:t> responses to sacred &amp; secular confrontation: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C295F1-9ADF-35C7-5AB0-FB86D8AA9A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8757" y="1690688"/>
          <a:ext cx="11726779" cy="496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2E6766B-6AF1-7188-D9C3-880B5ECE34A2}"/>
              </a:ext>
            </a:extLst>
          </p:cNvPr>
          <p:cNvSpPr txBox="1"/>
          <p:nvPr/>
        </p:nvSpPr>
        <p:spPr>
          <a:xfrm>
            <a:off x="11069053" y="58410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(p. 203)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9A8680-A6AD-BAF1-2AD0-F7217E0B8CFE}"/>
              </a:ext>
            </a:extLst>
          </p:cNvPr>
          <p:cNvCxnSpPr/>
          <p:nvPr/>
        </p:nvCxnSpPr>
        <p:spPr>
          <a:xfrm>
            <a:off x="577516" y="2261936"/>
            <a:ext cx="98017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5978C3-D972-5875-7E12-D37220E72B76}"/>
              </a:ext>
            </a:extLst>
          </p:cNvPr>
          <p:cNvCxnSpPr>
            <a:cxnSpLocks/>
          </p:cNvCxnSpPr>
          <p:nvPr/>
        </p:nvCxnSpPr>
        <p:spPr>
          <a:xfrm>
            <a:off x="577516" y="4692315"/>
            <a:ext cx="11036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5AA46D-0663-535A-314F-A49BE1555D04}"/>
              </a:ext>
            </a:extLst>
          </p:cNvPr>
          <p:cNvCxnSpPr>
            <a:cxnSpLocks/>
          </p:cNvCxnSpPr>
          <p:nvPr/>
        </p:nvCxnSpPr>
        <p:spPr>
          <a:xfrm>
            <a:off x="1580148" y="5069304"/>
            <a:ext cx="32164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611F-434A-119D-6A84-85E74AAFFB15}"/>
              </a:ext>
            </a:extLst>
          </p:cNvPr>
          <p:cNvCxnSpPr>
            <a:cxnSpLocks/>
          </p:cNvCxnSpPr>
          <p:nvPr/>
        </p:nvCxnSpPr>
        <p:spPr>
          <a:xfrm>
            <a:off x="577516" y="3364831"/>
            <a:ext cx="11036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ECB07-A8D6-5B1A-DA04-9CD81D253EF0}"/>
              </a:ext>
            </a:extLst>
          </p:cNvPr>
          <p:cNvCxnSpPr>
            <a:cxnSpLocks/>
          </p:cNvCxnSpPr>
          <p:nvPr/>
        </p:nvCxnSpPr>
        <p:spPr>
          <a:xfrm>
            <a:off x="577516" y="3737810"/>
            <a:ext cx="17967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8236D-A9D9-2D9E-0D4D-FD159034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825" y="311569"/>
            <a:ext cx="4984813" cy="15149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dirty="0"/>
              <a:t>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C585-EF77-D258-203A-7711C29C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461" y="2972255"/>
            <a:ext cx="5503697" cy="315707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Accept a multitude of questions without intending to resolve them.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grey room full of question marks with an opening going out">
            <a:extLst>
              <a:ext uri="{FF2B5EF4-FFF2-40B4-BE49-F238E27FC236}">
                <a16:creationId xmlns:a16="http://schemas.microsoft.com/office/drawing/2014/main" id="{0B91B280-E98E-A1C7-B237-57AEFB03B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6" r="19231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nd reaching out to sun">
            <a:extLst>
              <a:ext uri="{FF2B5EF4-FFF2-40B4-BE49-F238E27FC236}">
                <a16:creationId xmlns:a16="http://schemas.microsoft.com/office/drawing/2014/main" id="{E7D32476-FA7D-DA63-CD9C-BD44B301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6" r="18800" b="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C2729-52C1-09D4-7063-1894329C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02" y="-477599"/>
            <a:ext cx="6272784" cy="1535051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sz="5200" dirty="0"/>
              <a:t>True or False?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D5539E-7364-08A0-F7AF-C0FF821E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46" y="1151884"/>
            <a:ext cx="6928833" cy="558067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The hallmark of discipleship is certainty.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400" b="1" dirty="0"/>
              <a:t>True discipleship is marked by uncertainty.</a:t>
            </a:r>
          </a:p>
          <a:p>
            <a:pPr marL="0" indent="0">
              <a:buNone/>
            </a:pPr>
            <a:r>
              <a:rPr lang="en-US" sz="4000" dirty="0"/>
              <a:t>*Hence the need for faith.</a:t>
            </a:r>
          </a:p>
        </p:txBody>
      </p:sp>
    </p:spTree>
    <p:extLst>
      <p:ext uri="{BB962C8B-B14F-4D97-AF65-F5344CB8AC3E}">
        <p14:creationId xmlns:p14="http://schemas.microsoft.com/office/powerpoint/2010/main" val="685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410DE-7EE4-59A0-D791-CEBB3B4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Eternal Perspective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6EBD3-C1F8-3198-9FD0-A620F8868F3C}"/>
              </a:ext>
            </a:extLst>
          </p:cNvPr>
          <p:cNvSpPr/>
          <p:nvPr/>
        </p:nvSpPr>
        <p:spPr>
          <a:xfrm>
            <a:off x="708338" y="2034862"/>
            <a:ext cx="10895527" cy="4458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28B31-3E49-92B9-FE99-24DEDEE2345F}"/>
              </a:ext>
            </a:extLst>
          </p:cNvPr>
          <p:cNvSpPr/>
          <p:nvPr/>
        </p:nvSpPr>
        <p:spPr>
          <a:xfrm>
            <a:off x="3206839" y="3219718"/>
            <a:ext cx="6027313" cy="211213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367F3-8283-29CF-1A94-E4939E1FFE5E}"/>
              </a:ext>
            </a:extLst>
          </p:cNvPr>
          <p:cNvSpPr txBox="1"/>
          <p:nvPr/>
        </p:nvSpPr>
        <p:spPr>
          <a:xfrm>
            <a:off x="4163096" y="4031184"/>
            <a:ext cx="398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Korihor’s</a:t>
            </a:r>
            <a:r>
              <a:rPr lang="en-US" sz="2400" dirty="0"/>
              <a:t> Map of the Universe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02E3E-2625-D4D2-2BB4-E193FAF53267}"/>
              </a:ext>
            </a:extLst>
          </p:cNvPr>
          <p:cNvSpPr txBox="1"/>
          <p:nvPr/>
        </p:nvSpPr>
        <p:spPr>
          <a:xfrm>
            <a:off x="2957848" y="2369713"/>
            <a:ext cx="643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Alma’s Map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379078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lex maths formulae on a blackboard">
            <a:extLst>
              <a:ext uri="{FF2B5EF4-FFF2-40B4-BE49-F238E27FC236}">
                <a16:creationId xmlns:a16="http://schemas.microsoft.com/office/drawing/2014/main" id="{8B67D71A-0C56-E004-A10E-5AB1B6603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r="17743" b="-1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96B1F-5B3A-C32B-669B-8252AEEC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8" y="1259958"/>
            <a:ext cx="4253022" cy="246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“Western culture’s version of learning suffers from ‘one-eyed education.’”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ED57-C8B0-3159-A51B-6E3377AB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300" y="4062038"/>
            <a:ext cx="5756320" cy="21101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95959"/>
                </a:solidFill>
              </a:rPr>
              <a:t>What does this mean to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95959"/>
                </a:solidFill>
              </a:rPr>
              <a:t>How have you seen this in your sphere of influence at BYU?</a:t>
            </a:r>
          </a:p>
        </p:txBody>
      </p:sp>
    </p:spTree>
    <p:extLst>
      <p:ext uri="{BB962C8B-B14F-4D97-AF65-F5344CB8AC3E}">
        <p14:creationId xmlns:p14="http://schemas.microsoft.com/office/powerpoint/2010/main" val="116097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Circular jigsaw puzzle">
            <a:extLst>
              <a:ext uri="{FF2B5EF4-FFF2-40B4-BE49-F238E27FC236}">
                <a16:creationId xmlns:a16="http://schemas.microsoft.com/office/drawing/2014/main" id="{AB8DC3B9-2190-C811-09CA-95938F4F4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" r="-1" b="1473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56142B-D831-77D0-2F74-4DB84EB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897" y="1346268"/>
            <a:ext cx="5568285" cy="2809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Puzzle Metaphor</a:t>
            </a:r>
          </a:p>
        </p:txBody>
      </p:sp>
    </p:spTree>
    <p:extLst>
      <p:ext uri="{BB962C8B-B14F-4D97-AF65-F5344CB8AC3E}">
        <p14:creationId xmlns:p14="http://schemas.microsoft.com/office/powerpoint/2010/main" val="31100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544</Words>
  <Application>Microsoft Office PowerPoint</Application>
  <PresentationFormat>Widescreen</PresentationFormat>
  <Paragraphs>55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Office Theme</vt:lpstr>
      <vt:lpstr>The Dream Is Ours to Fulfill</vt:lpstr>
      <vt:lpstr>The faith-verses-reason dilemma</vt:lpstr>
      <vt:lpstr>Chaim Potok’s responses to sacred &amp; secular confrontation:</vt:lpstr>
      <vt:lpstr>Chaim Potok’s responses to sacred &amp; secular confrontation:</vt:lpstr>
      <vt:lpstr>Ambiguity</vt:lpstr>
      <vt:lpstr>True or False?</vt:lpstr>
      <vt:lpstr>The Eternal Perspective</vt:lpstr>
      <vt:lpstr>“Western culture’s version of learning suffers from ‘one-eyed education.’”</vt:lpstr>
      <vt:lpstr>Puzzle Metaphor</vt:lpstr>
      <vt:lpstr>Talk to Each Other:</vt:lpstr>
      <vt:lpstr>Wholesighted teaching [learning] moves students “from dogmatism through healthy skepticism toward a balanced maturity that can tolerate ambiguity without losing the capacity for deep commitment.”</vt:lpstr>
      <vt:lpstr>Wholesighted Teaching &amp; Learning</vt:lpstr>
      <vt:lpstr>How do/can you encourage wholesighted teaching/learning in your sphere at BYU?</vt:lpstr>
      <vt:lpstr>Special Education Metaphor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Dream Is Ours to Fulfill</dc:title>
  <dc:creator>Carrie Eichelberger</dc:creator>
  <cp:lastModifiedBy>Carrie Eichelberger</cp:lastModifiedBy>
  <cp:revision>3</cp:revision>
  <dcterms:created xsi:type="dcterms:W3CDTF">2023-06-01T16:38:41Z</dcterms:created>
  <dcterms:modified xsi:type="dcterms:W3CDTF">2023-06-01T17:56:16Z</dcterms:modified>
</cp:coreProperties>
</file>