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  <p:sldId id="298" r:id="rId44"/>
  </p:sldIdLst>
  <p:sldSz cx="18288000" cy="10287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Glacial Indifference" panose="020B0604020202020204" charset="0"/>
      <p:regular r:id="rId49"/>
    </p:embeddedFont>
    <p:embeddedFont>
      <p:font typeface="Kollektif" panose="020B0604020202020204" charset="0"/>
      <p:regular r:id="rId50"/>
    </p:embeddedFont>
    <p:embeddedFont>
      <p:font typeface="Sue Ellen Francisco" panose="020B0604020202020204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568" autoAdjust="0"/>
  </p:normalViewPr>
  <p:slideViewPr>
    <p:cSldViewPr>
      <p:cViewPr varScale="1">
        <p:scale>
          <a:sx n="98" d="100"/>
          <a:sy n="98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svg"/><Relationship Id="rId7" Type="http://schemas.openxmlformats.org/officeDocument/2006/relationships/image" Target="../media/image78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svg"/><Relationship Id="rId5" Type="http://schemas.openxmlformats.org/officeDocument/2006/relationships/image" Target="../media/image76.sv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ducation.byu.edu/research/dissertation_aid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8008" y="3243262"/>
            <a:ext cx="14811983" cy="380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2500">
                <a:solidFill>
                  <a:srgbClr val="000000"/>
                </a:solidFill>
                <a:latin typeface="Sue Ellen Francisco"/>
              </a:rPr>
              <a:t>APA REVIEW </a:t>
            </a:r>
          </a:p>
          <a:p>
            <a:pPr algn="ctr">
              <a:lnSpc>
                <a:spcPts val="15000"/>
              </a:lnSpc>
            </a:pPr>
            <a:r>
              <a:rPr lang="en-US" sz="12500">
                <a:solidFill>
                  <a:srgbClr val="000000"/>
                </a:solidFill>
                <a:latin typeface="Sue Ellen Francisco"/>
              </a:rPr>
              <a:t>SESSION</a:t>
            </a:r>
          </a:p>
        </p:txBody>
      </p:sp>
      <p:sp>
        <p:nvSpPr>
          <p:cNvPr id="3" name="Freeform 3"/>
          <p:cNvSpPr/>
          <p:nvPr/>
        </p:nvSpPr>
        <p:spPr>
          <a:xfrm>
            <a:off x="415942" y="631469"/>
            <a:ext cx="17456117" cy="397231"/>
          </a:xfrm>
          <a:custGeom>
            <a:avLst/>
            <a:gdLst/>
            <a:ahLst/>
            <a:cxnLst/>
            <a:rect l="l" t="t" r="r" b="b"/>
            <a:pathLst>
              <a:path w="17456117" h="397231">
                <a:moveTo>
                  <a:pt x="0" y="0"/>
                </a:moveTo>
                <a:lnTo>
                  <a:pt x="17456116" y="0"/>
                </a:lnTo>
                <a:lnTo>
                  <a:pt x="17456116" y="397231"/>
                </a:lnTo>
                <a:lnTo>
                  <a:pt x="0" y="397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15942" y="9258300"/>
            <a:ext cx="17456117" cy="397231"/>
          </a:xfrm>
          <a:custGeom>
            <a:avLst/>
            <a:gdLst/>
            <a:ahLst/>
            <a:cxnLst/>
            <a:rect l="l" t="t" r="r" b="b"/>
            <a:pathLst>
              <a:path w="17456117" h="397231">
                <a:moveTo>
                  <a:pt x="0" y="0"/>
                </a:moveTo>
                <a:lnTo>
                  <a:pt x="17456116" y="0"/>
                </a:lnTo>
                <a:lnTo>
                  <a:pt x="17456116" y="397231"/>
                </a:lnTo>
                <a:lnTo>
                  <a:pt x="0" y="397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987942" y="4605465"/>
            <a:ext cx="1781272" cy="1677634"/>
          </a:xfrm>
          <a:custGeom>
            <a:avLst/>
            <a:gdLst/>
            <a:ahLst/>
            <a:cxnLst/>
            <a:rect l="l" t="t" r="r" b="b"/>
            <a:pathLst>
              <a:path w="1781272" h="1677634">
                <a:moveTo>
                  <a:pt x="0" y="0"/>
                </a:moveTo>
                <a:lnTo>
                  <a:pt x="1781271" y="0"/>
                </a:lnTo>
                <a:lnTo>
                  <a:pt x="1781271" y="1677634"/>
                </a:lnTo>
                <a:lnTo>
                  <a:pt x="0" y="1677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210634" y="0"/>
            <a:ext cx="10425026" cy="10287000"/>
          </a:xfrm>
          <a:custGeom>
            <a:avLst/>
            <a:gdLst/>
            <a:ahLst/>
            <a:cxnLst/>
            <a:rect l="l" t="t" r="r" b="b"/>
            <a:pathLst>
              <a:path w="10425026" h="10287000">
                <a:moveTo>
                  <a:pt x="0" y="0"/>
                </a:moveTo>
                <a:lnTo>
                  <a:pt x="10425026" y="0"/>
                </a:lnTo>
                <a:lnTo>
                  <a:pt x="104250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95654" y="1624919"/>
            <a:ext cx="100342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Abstract: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70426" y="4934401"/>
            <a:ext cx="13547148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Single spaced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Title should not exceed 6 inches on one line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Keywords on the bottom line of the page</a:t>
            </a:r>
          </a:p>
          <a:p>
            <a:pPr marL="734061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See template for what to include in the abstract</a:t>
            </a:r>
          </a:p>
        </p:txBody>
      </p:sp>
      <p:sp>
        <p:nvSpPr>
          <p:cNvPr id="5" name="Freeform 5"/>
          <p:cNvSpPr/>
          <p:nvPr/>
        </p:nvSpPr>
        <p:spPr>
          <a:xfrm rot="9672172">
            <a:off x="11492588" y="5259218"/>
            <a:ext cx="2574084" cy="3370824"/>
          </a:xfrm>
          <a:custGeom>
            <a:avLst/>
            <a:gdLst/>
            <a:ahLst/>
            <a:cxnLst/>
            <a:rect l="l" t="t" r="r" b="b"/>
            <a:pathLst>
              <a:path w="2574084" h="3370824">
                <a:moveTo>
                  <a:pt x="0" y="0"/>
                </a:moveTo>
                <a:lnTo>
                  <a:pt x="2574084" y="0"/>
                </a:lnTo>
                <a:lnTo>
                  <a:pt x="2574084" y="3370825"/>
                </a:lnTo>
                <a:lnTo>
                  <a:pt x="0" y="33708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0005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95654" y="1624919"/>
            <a:ext cx="100342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Table of Contents: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16694" y="4441066"/>
            <a:ext cx="13547148" cy="308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Page numbers being (lower case roman numerals)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“TITLE PAGE” not actual title of thesis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Links and page numbers should be accurate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Headings up to level 3 are included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Font size and type consistent with the rest of the thesis</a:t>
            </a:r>
          </a:p>
          <a:p>
            <a:pPr marL="734061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See template for proper formatting of table of contents </a:t>
            </a:r>
          </a:p>
        </p:txBody>
      </p:sp>
      <p:sp>
        <p:nvSpPr>
          <p:cNvPr id="5" name="Freeform 5"/>
          <p:cNvSpPr/>
          <p:nvPr/>
        </p:nvSpPr>
        <p:spPr>
          <a:xfrm>
            <a:off x="13132704" y="2026932"/>
            <a:ext cx="3034665" cy="4114800"/>
          </a:xfrm>
          <a:custGeom>
            <a:avLst/>
            <a:gdLst/>
            <a:ahLst/>
            <a:cxnLst/>
            <a:rect l="l" t="t" r="r" b="b"/>
            <a:pathLst>
              <a:path w="3034665" h="4114800">
                <a:moveTo>
                  <a:pt x="0" y="0"/>
                </a:moveTo>
                <a:lnTo>
                  <a:pt x="3034665" y="0"/>
                </a:lnTo>
                <a:lnTo>
                  <a:pt x="30346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681491" y="0"/>
            <a:ext cx="10082362" cy="10287000"/>
          </a:xfrm>
          <a:custGeom>
            <a:avLst/>
            <a:gdLst/>
            <a:ahLst/>
            <a:cxnLst/>
            <a:rect l="l" t="t" r="r" b="b"/>
            <a:pathLst>
              <a:path w="10082362" h="10287000">
                <a:moveTo>
                  <a:pt x="0" y="0"/>
                </a:moveTo>
                <a:lnTo>
                  <a:pt x="10082362" y="0"/>
                </a:lnTo>
                <a:lnTo>
                  <a:pt x="100823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95654" y="1624919"/>
            <a:ext cx="100342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List of Tables/List of Figures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16694" y="4955416"/>
            <a:ext cx="13547148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Links should be hyperlinked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Correct spacing between “table/figure #” and title of figure/table - see template for proper formatting </a:t>
            </a:r>
          </a:p>
          <a:p>
            <a:pPr marL="734061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Titles should be title case </a:t>
            </a:r>
          </a:p>
        </p:txBody>
      </p:sp>
      <p:sp>
        <p:nvSpPr>
          <p:cNvPr id="5" name="Freeform 5"/>
          <p:cNvSpPr/>
          <p:nvPr/>
        </p:nvSpPr>
        <p:spPr>
          <a:xfrm rot="-7783419" flipH="1">
            <a:off x="11289086" y="1954484"/>
            <a:ext cx="7315200" cy="2103120"/>
          </a:xfrm>
          <a:custGeom>
            <a:avLst/>
            <a:gdLst/>
            <a:ahLst/>
            <a:cxnLst/>
            <a:rect l="l" t="t" r="r" b="b"/>
            <a:pathLst>
              <a:path w="7315200" h="2103120">
                <a:moveTo>
                  <a:pt x="7315200" y="0"/>
                </a:moveTo>
                <a:lnTo>
                  <a:pt x="0" y="0"/>
                </a:lnTo>
                <a:lnTo>
                  <a:pt x="0" y="2103120"/>
                </a:lnTo>
                <a:lnTo>
                  <a:pt x="7315200" y="210312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179359" y="0"/>
            <a:ext cx="10089477" cy="10287000"/>
          </a:xfrm>
          <a:custGeom>
            <a:avLst/>
            <a:gdLst/>
            <a:ahLst/>
            <a:cxnLst/>
            <a:rect l="l" t="t" r="r" b="b"/>
            <a:pathLst>
              <a:path w="10089477" h="10287000">
                <a:moveTo>
                  <a:pt x="0" y="0"/>
                </a:moveTo>
                <a:lnTo>
                  <a:pt x="10089477" y="0"/>
                </a:lnTo>
                <a:lnTo>
                  <a:pt x="1008947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439075">
            <a:off x="8304409" y="2313194"/>
            <a:ext cx="2813604" cy="1385700"/>
          </a:xfrm>
          <a:custGeom>
            <a:avLst/>
            <a:gdLst/>
            <a:ahLst/>
            <a:cxnLst/>
            <a:rect l="l" t="t" r="r" b="b"/>
            <a:pathLst>
              <a:path w="2813604" h="1385700">
                <a:moveTo>
                  <a:pt x="0" y="0"/>
                </a:moveTo>
                <a:lnTo>
                  <a:pt x="2813604" y="0"/>
                </a:lnTo>
                <a:lnTo>
                  <a:pt x="2813604" y="1385700"/>
                </a:lnTo>
                <a:lnTo>
                  <a:pt x="0" y="1385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95654" y="1624919"/>
            <a:ext cx="100342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Sue Ellen Francisco"/>
              </a:rPr>
              <a:t>Description of Thesis: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6694" y="4955416"/>
            <a:ext cx="13547148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Include the name of the journal you are submitting to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include any special requirements for submission (running head, length, location of tables and figures)</a:t>
            </a:r>
          </a:p>
          <a:p>
            <a:pPr marL="734061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Explanation of appendices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080C1-0CF1-D702-ED8B-8B3252580126}"/>
              </a:ext>
            </a:extLst>
          </p:cNvPr>
          <p:cNvSpPr txBox="1"/>
          <p:nvPr/>
        </p:nvSpPr>
        <p:spPr>
          <a:xfrm>
            <a:off x="3733800" y="2775211"/>
            <a:ext cx="213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(if necessary)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70465" y="0"/>
            <a:ext cx="9450512" cy="10287000"/>
          </a:xfrm>
          <a:custGeom>
            <a:avLst/>
            <a:gdLst/>
            <a:ahLst/>
            <a:cxnLst/>
            <a:rect l="l" t="t" r="r" b="b"/>
            <a:pathLst>
              <a:path w="9450512" h="10287000">
                <a:moveTo>
                  <a:pt x="0" y="0"/>
                </a:moveTo>
                <a:lnTo>
                  <a:pt x="9450511" y="0"/>
                </a:lnTo>
                <a:lnTo>
                  <a:pt x="945051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5356" b="-1138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750569">
            <a:off x="14767779" y="4505167"/>
            <a:ext cx="3335017" cy="6352413"/>
          </a:xfrm>
          <a:custGeom>
            <a:avLst/>
            <a:gdLst/>
            <a:ahLst/>
            <a:cxnLst/>
            <a:rect l="l" t="t" r="r" b="b"/>
            <a:pathLst>
              <a:path w="3335017" h="6352413">
                <a:moveTo>
                  <a:pt x="0" y="0"/>
                </a:moveTo>
                <a:lnTo>
                  <a:pt x="3335017" y="0"/>
                </a:lnTo>
                <a:lnTo>
                  <a:pt x="3335017" y="6352414"/>
                </a:lnTo>
                <a:lnTo>
                  <a:pt x="0" y="6352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416694" y="3412366"/>
            <a:ext cx="13547148" cy="514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Chapter 1 starts on page 1; page numbers should be in the upper right-hand corner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Half-inch paragraph indentation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Single-space after periods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Widows and orphans corrected - one line/heading at the end of a page or one line/heading at the beginning of a page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Abbreviations - after the first introduction of an abbreviation use only the abbreviation (see further rules in APA 6.24)</a:t>
            </a:r>
          </a:p>
          <a:p>
            <a:pPr marL="734061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Italics - most commonly used for anchors of scales, key terms or phrases (see rules in APA 6.22; note: not used for mere emphasis)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5654" y="1624919"/>
            <a:ext cx="100342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Body of Thesis: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3934" y="-100181"/>
            <a:ext cx="7896901" cy="10594868"/>
          </a:xfrm>
          <a:prstGeom prst="rect">
            <a:avLst/>
          </a:prstGeom>
          <a:solidFill>
            <a:srgbClr val="FFC2A5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95654" y="1624919"/>
            <a:ext cx="5663038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Agenda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838480" y="2531871"/>
            <a:ext cx="8159295" cy="63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2"/>
              </a:lnSpc>
            </a:pPr>
            <a:r>
              <a:rPr lang="en-US" sz="3315">
                <a:solidFill>
                  <a:srgbClr val="000000"/>
                </a:solidFill>
                <a:latin typeface="Kollektif"/>
              </a:rPr>
              <a:t>resources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38480" y="5698173"/>
            <a:ext cx="8159295" cy="63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2"/>
              </a:lnSpc>
            </a:pPr>
            <a:r>
              <a:rPr lang="en-US" sz="3315">
                <a:solidFill>
                  <a:srgbClr val="000000"/>
                </a:solidFill>
                <a:latin typeface="Kollektif"/>
              </a:rPr>
              <a:t>approval process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38480" y="4040074"/>
            <a:ext cx="8159295" cy="628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2"/>
              </a:lnSpc>
            </a:pPr>
            <a:r>
              <a:rPr lang="en-US" sz="3315">
                <a:solidFill>
                  <a:srgbClr val="000000"/>
                </a:solidFill>
                <a:latin typeface="Kollektif"/>
              </a:rPr>
              <a:t>checklist - common mistakes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57733" y="7223480"/>
            <a:ext cx="8159295" cy="63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2"/>
              </a:lnSpc>
            </a:pPr>
            <a:r>
              <a:rPr lang="en-US" sz="3315">
                <a:solidFill>
                  <a:srgbClr val="000000"/>
                </a:solidFill>
                <a:latin typeface="Kollektif"/>
              </a:rPr>
              <a:t>questions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467031" y="2492732"/>
            <a:ext cx="827199" cy="796454"/>
            <a:chOff x="0" y="0"/>
            <a:chExt cx="1102932" cy="10619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2932" cy="1061938"/>
            </a:xfrm>
            <a:custGeom>
              <a:avLst/>
              <a:gdLst/>
              <a:ahLst/>
              <a:cxnLst/>
              <a:rect l="l" t="t" r="r" b="b"/>
              <a:pathLst>
                <a:path w="1102932" h="1061938">
                  <a:moveTo>
                    <a:pt x="0" y="0"/>
                  </a:moveTo>
                  <a:lnTo>
                    <a:pt x="1102932" y="0"/>
                  </a:lnTo>
                  <a:lnTo>
                    <a:pt x="1102932" y="1061938"/>
                  </a:lnTo>
                  <a:lnTo>
                    <a:pt x="0" y="1061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21086" y="104493"/>
              <a:ext cx="660760" cy="814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9"/>
                </a:lnSpc>
              </a:pPr>
              <a:r>
                <a:rPr lang="en-US" sz="3868">
                  <a:solidFill>
                    <a:srgbClr val="000000"/>
                  </a:solidFill>
                  <a:latin typeface="Sue Ellen Francisco"/>
                </a:rPr>
                <a:t>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67031" y="4022611"/>
            <a:ext cx="827199" cy="796454"/>
            <a:chOff x="0" y="0"/>
            <a:chExt cx="1102932" cy="10619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02932" cy="1061938"/>
            </a:xfrm>
            <a:custGeom>
              <a:avLst/>
              <a:gdLst/>
              <a:ahLst/>
              <a:cxnLst/>
              <a:rect l="l" t="t" r="r" b="b"/>
              <a:pathLst>
                <a:path w="1102932" h="1061938">
                  <a:moveTo>
                    <a:pt x="0" y="0"/>
                  </a:moveTo>
                  <a:lnTo>
                    <a:pt x="1102932" y="0"/>
                  </a:lnTo>
                  <a:lnTo>
                    <a:pt x="1102932" y="1061938"/>
                  </a:lnTo>
                  <a:lnTo>
                    <a:pt x="0" y="1061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21086" y="104493"/>
              <a:ext cx="660760" cy="814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9"/>
                </a:lnSpc>
              </a:pPr>
              <a:r>
                <a:rPr lang="en-US" sz="3868">
                  <a:solidFill>
                    <a:srgbClr val="000000"/>
                  </a:solidFill>
                  <a:latin typeface="Sue Ellen Francisco"/>
                </a:rPr>
                <a:t>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467031" y="5640352"/>
            <a:ext cx="827199" cy="796454"/>
            <a:chOff x="0" y="0"/>
            <a:chExt cx="1102932" cy="10619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02932" cy="1061938"/>
            </a:xfrm>
            <a:custGeom>
              <a:avLst/>
              <a:gdLst/>
              <a:ahLst/>
              <a:cxnLst/>
              <a:rect l="l" t="t" r="r" b="b"/>
              <a:pathLst>
                <a:path w="1102932" h="1061938">
                  <a:moveTo>
                    <a:pt x="0" y="0"/>
                  </a:moveTo>
                  <a:lnTo>
                    <a:pt x="1102932" y="0"/>
                  </a:lnTo>
                  <a:lnTo>
                    <a:pt x="1102932" y="1061938"/>
                  </a:lnTo>
                  <a:lnTo>
                    <a:pt x="0" y="1061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21086" y="104493"/>
              <a:ext cx="660760" cy="814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9"/>
                </a:lnSpc>
              </a:pPr>
              <a:r>
                <a:rPr lang="en-US" sz="3868">
                  <a:solidFill>
                    <a:srgbClr val="000000"/>
                  </a:solidFill>
                  <a:latin typeface="Sue Ellen Francisco"/>
                </a:rPr>
                <a:t>3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467031" y="7165659"/>
            <a:ext cx="827199" cy="796454"/>
            <a:chOff x="0" y="0"/>
            <a:chExt cx="1102932" cy="106193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02932" cy="1061938"/>
            </a:xfrm>
            <a:custGeom>
              <a:avLst/>
              <a:gdLst/>
              <a:ahLst/>
              <a:cxnLst/>
              <a:rect l="l" t="t" r="r" b="b"/>
              <a:pathLst>
                <a:path w="1102932" h="1061938">
                  <a:moveTo>
                    <a:pt x="0" y="0"/>
                  </a:moveTo>
                  <a:lnTo>
                    <a:pt x="1102932" y="0"/>
                  </a:lnTo>
                  <a:lnTo>
                    <a:pt x="1102932" y="1061938"/>
                  </a:lnTo>
                  <a:lnTo>
                    <a:pt x="0" y="1061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21086" y="104493"/>
              <a:ext cx="660760" cy="814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9"/>
                </a:lnSpc>
              </a:pPr>
              <a:r>
                <a:rPr lang="en-US" sz="3868">
                  <a:solidFill>
                    <a:srgbClr val="000000"/>
                  </a:solidFill>
                  <a:latin typeface="Sue Ellen Francisco"/>
                </a:rPr>
                <a:t>4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828049" y="7200900"/>
            <a:ext cx="4855221" cy="4114800"/>
          </a:xfrm>
          <a:custGeom>
            <a:avLst/>
            <a:gdLst/>
            <a:ahLst/>
            <a:cxnLst/>
            <a:rect l="l" t="t" r="r" b="b"/>
            <a:pathLst>
              <a:path w="4855221" h="4114800">
                <a:moveTo>
                  <a:pt x="0" y="0"/>
                </a:moveTo>
                <a:lnTo>
                  <a:pt x="4855221" y="0"/>
                </a:lnTo>
                <a:lnTo>
                  <a:pt x="4855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3136536" y="815098"/>
            <a:ext cx="1781272" cy="1677634"/>
          </a:xfrm>
          <a:custGeom>
            <a:avLst/>
            <a:gdLst/>
            <a:ahLst/>
            <a:cxnLst/>
            <a:rect l="l" t="t" r="r" b="b"/>
            <a:pathLst>
              <a:path w="1781272" h="1677634">
                <a:moveTo>
                  <a:pt x="0" y="0"/>
                </a:moveTo>
                <a:lnTo>
                  <a:pt x="1781272" y="0"/>
                </a:lnTo>
                <a:lnTo>
                  <a:pt x="1781272" y="1677634"/>
                </a:lnTo>
                <a:lnTo>
                  <a:pt x="0" y="1677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54463" y="1937850"/>
            <a:ext cx="9379074" cy="5762083"/>
          </a:xfrm>
          <a:custGeom>
            <a:avLst/>
            <a:gdLst/>
            <a:ahLst/>
            <a:cxnLst/>
            <a:rect l="l" t="t" r="r" b="b"/>
            <a:pathLst>
              <a:path w="9379074" h="5762083">
                <a:moveTo>
                  <a:pt x="0" y="0"/>
                </a:moveTo>
                <a:lnTo>
                  <a:pt x="9379074" y="0"/>
                </a:lnTo>
                <a:lnTo>
                  <a:pt x="9379074" y="5762083"/>
                </a:lnTo>
                <a:lnTo>
                  <a:pt x="0" y="5762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641449" y="2059510"/>
            <a:ext cx="10090790" cy="5895860"/>
          </a:xfrm>
          <a:custGeom>
            <a:avLst/>
            <a:gdLst/>
            <a:ahLst/>
            <a:cxnLst/>
            <a:rect l="l" t="t" r="r" b="b"/>
            <a:pathLst>
              <a:path w="10090790" h="5895860">
                <a:moveTo>
                  <a:pt x="0" y="0"/>
                </a:moveTo>
                <a:lnTo>
                  <a:pt x="10090790" y="0"/>
                </a:lnTo>
                <a:lnTo>
                  <a:pt x="10090790" y="5895859"/>
                </a:lnTo>
                <a:lnTo>
                  <a:pt x="0" y="5895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053018" y="3613993"/>
            <a:ext cx="11044157" cy="3446512"/>
          </a:xfrm>
          <a:custGeom>
            <a:avLst/>
            <a:gdLst/>
            <a:ahLst/>
            <a:cxnLst/>
            <a:rect l="l" t="t" r="r" b="b"/>
            <a:pathLst>
              <a:path w="11044157" h="3446512">
                <a:moveTo>
                  <a:pt x="0" y="0"/>
                </a:moveTo>
                <a:lnTo>
                  <a:pt x="11044157" y="0"/>
                </a:lnTo>
                <a:lnTo>
                  <a:pt x="11044157" y="3446512"/>
                </a:lnTo>
                <a:lnTo>
                  <a:pt x="0" y="344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063526" y="1733771"/>
            <a:ext cx="11494040" cy="2357410"/>
          </a:xfrm>
          <a:custGeom>
            <a:avLst/>
            <a:gdLst/>
            <a:ahLst/>
            <a:cxnLst/>
            <a:rect l="l" t="t" r="r" b="b"/>
            <a:pathLst>
              <a:path w="11494040" h="2357410">
                <a:moveTo>
                  <a:pt x="0" y="0"/>
                </a:moveTo>
                <a:lnTo>
                  <a:pt x="11494040" y="0"/>
                </a:lnTo>
                <a:lnTo>
                  <a:pt x="11494040" y="2357410"/>
                </a:lnTo>
                <a:lnTo>
                  <a:pt x="0" y="2357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252664" y="5292270"/>
            <a:ext cx="11294965" cy="3326211"/>
          </a:xfrm>
          <a:custGeom>
            <a:avLst/>
            <a:gdLst/>
            <a:ahLst/>
            <a:cxnLst/>
            <a:rect l="l" t="t" r="r" b="b"/>
            <a:pathLst>
              <a:path w="11294965" h="3326211">
                <a:moveTo>
                  <a:pt x="0" y="0"/>
                </a:moveTo>
                <a:lnTo>
                  <a:pt x="11294965" y="0"/>
                </a:lnTo>
                <a:lnTo>
                  <a:pt x="11294965" y="3326212"/>
                </a:lnTo>
                <a:lnTo>
                  <a:pt x="0" y="33262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416694" y="3412366"/>
            <a:ext cx="13547148" cy="5235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Quotation Marks - most commonly used for quoted material, first introduction of a word or phrase used ironically/slang/invented or coined phrase, introduce a label (see rules in APA 6.7; note: not used to highlight key terms or to hedge/downplay meaning)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Be consistent with tense - methods section should be past tense and the rest present tense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Pronouns - avoid third person and the editorial “we”, your thesis is your work (APA 4.16-4.17)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Format lists correctly - see APA 6.49</a:t>
            </a:r>
          </a:p>
          <a:p>
            <a:pPr marL="734061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Numbers 0-9 should be written out (see exceptions APA 6.32)</a:t>
            </a:r>
          </a:p>
        </p:txBody>
      </p:sp>
      <p:sp>
        <p:nvSpPr>
          <p:cNvPr id="4" name="Freeform 4"/>
          <p:cNvSpPr/>
          <p:nvPr/>
        </p:nvSpPr>
        <p:spPr>
          <a:xfrm>
            <a:off x="16590853" y="700673"/>
            <a:ext cx="867849" cy="4114800"/>
          </a:xfrm>
          <a:custGeom>
            <a:avLst/>
            <a:gdLst/>
            <a:ahLst/>
            <a:cxnLst/>
            <a:rect l="l" t="t" r="r" b="b"/>
            <a:pathLst>
              <a:path w="867849" h="4114800">
                <a:moveTo>
                  <a:pt x="0" y="0"/>
                </a:moveTo>
                <a:lnTo>
                  <a:pt x="867848" y="0"/>
                </a:lnTo>
                <a:lnTo>
                  <a:pt x="867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95654" y="1624919"/>
            <a:ext cx="100342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Body of Thesis Continued: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063526" y="535893"/>
            <a:ext cx="11849226" cy="2623843"/>
          </a:xfrm>
          <a:custGeom>
            <a:avLst/>
            <a:gdLst/>
            <a:ahLst/>
            <a:cxnLst/>
            <a:rect l="l" t="t" r="r" b="b"/>
            <a:pathLst>
              <a:path w="11849226" h="2623843">
                <a:moveTo>
                  <a:pt x="0" y="0"/>
                </a:moveTo>
                <a:lnTo>
                  <a:pt x="11849226" y="0"/>
                </a:lnTo>
                <a:lnTo>
                  <a:pt x="11849226" y="2623843"/>
                </a:lnTo>
                <a:lnTo>
                  <a:pt x="0" y="26238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189618" y="3598396"/>
            <a:ext cx="11841219" cy="2197711"/>
          </a:xfrm>
          <a:custGeom>
            <a:avLst/>
            <a:gdLst/>
            <a:ahLst/>
            <a:cxnLst/>
            <a:rect l="l" t="t" r="r" b="b"/>
            <a:pathLst>
              <a:path w="11841219" h="2197711">
                <a:moveTo>
                  <a:pt x="0" y="0"/>
                </a:moveTo>
                <a:lnTo>
                  <a:pt x="11841219" y="0"/>
                </a:lnTo>
                <a:lnTo>
                  <a:pt x="11841219" y="2197711"/>
                </a:lnTo>
                <a:lnTo>
                  <a:pt x="0" y="2197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189618" y="6234257"/>
            <a:ext cx="11044157" cy="3660962"/>
          </a:xfrm>
          <a:custGeom>
            <a:avLst/>
            <a:gdLst/>
            <a:ahLst/>
            <a:cxnLst/>
            <a:rect l="l" t="t" r="r" b="b"/>
            <a:pathLst>
              <a:path w="11044157" h="3660962">
                <a:moveTo>
                  <a:pt x="0" y="0"/>
                </a:moveTo>
                <a:lnTo>
                  <a:pt x="11044157" y="0"/>
                </a:lnTo>
                <a:lnTo>
                  <a:pt x="11044157" y="3660962"/>
                </a:lnTo>
                <a:lnTo>
                  <a:pt x="0" y="3660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315711" y="604029"/>
            <a:ext cx="11199231" cy="2814390"/>
          </a:xfrm>
          <a:custGeom>
            <a:avLst/>
            <a:gdLst/>
            <a:ahLst/>
            <a:cxnLst/>
            <a:rect l="l" t="t" r="r" b="b"/>
            <a:pathLst>
              <a:path w="11199231" h="2814390">
                <a:moveTo>
                  <a:pt x="0" y="0"/>
                </a:moveTo>
                <a:lnTo>
                  <a:pt x="11199231" y="0"/>
                </a:lnTo>
                <a:lnTo>
                  <a:pt x="11199231" y="2814390"/>
                </a:lnTo>
                <a:lnTo>
                  <a:pt x="0" y="2814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978437" y="3927090"/>
            <a:ext cx="11599551" cy="5973963"/>
          </a:xfrm>
          <a:custGeom>
            <a:avLst/>
            <a:gdLst/>
            <a:ahLst/>
            <a:cxnLst/>
            <a:rect l="l" t="t" r="r" b="b"/>
            <a:pathLst>
              <a:path w="11599551" h="5973963">
                <a:moveTo>
                  <a:pt x="0" y="0"/>
                </a:moveTo>
                <a:lnTo>
                  <a:pt x="11599551" y="0"/>
                </a:lnTo>
                <a:lnTo>
                  <a:pt x="11599551" y="5973962"/>
                </a:lnTo>
                <a:lnTo>
                  <a:pt x="0" y="5973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416694" y="3009900"/>
            <a:ext cx="13547148" cy="5761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Verbs and pronouns need to match - singular versus plural is the most common issue (APA 4.15)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En dash (separates equivalent relationships like page ranges and dates) versus </a:t>
            </a:r>
            <a:r>
              <a:rPr lang="en-US" sz="3400" dirty="0" err="1">
                <a:solidFill>
                  <a:srgbClr val="000000"/>
                </a:solidFill>
                <a:latin typeface="Glacial Indifference"/>
              </a:rPr>
              <a:t>em</a:t>
            </a: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 dash (create emphasis by separating a phrase) versus hyphen (compound words) - make sure you are using </a:t>
            </a:r>
            <a:r>
              <a:rPr lang="en-US" sz="3400" dirty="0" err="1">
                <a:solidFill>
                  <a:srgbClr val="000000"/>
                </a:solidFill>
                <a:latin typeface="Glacial Indifference"/>
              </a:rPr>
              <a:t>correc</a:t>
            </a: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 tone (APA 6.1 &amp; 6.14)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Quotations under 40 words are put in the paragraph. Quotations more than 40 words are formatted as block quotes. See APA 8.27</a:t>
            </a:r>
          </a:p>
          <a:p>
            <a:pPr marL="734061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Avoid one-sentence paragraphs</a:t>
            </a:r>
          </a:p>
          <a:p>
            <a:pPr marL="734061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Ellipses are not used at the beginning or the end of quotes unless the quoted material includes one  </a:t>
            </a:r>
          </a:p>
        </p:txBody>
      </p:sp>
      <p:sp>
        <p:nvSpPr>
          <p:cNvPr id="4" name="Freeform 4"/>
          <p:cNvSpPr/>
          <p:nvPr/>
        </p:nvSpPr>
        <p:spPr>
          <a:xfrm rot="9925841">
            <a:off x="15153259" y="6513647"/>
            <a:ext cx="2840479" cy="3355737"/>
          </a:xfrm>
          <a:custGeom>
            <a:avLst/>
            <a:gdLst/>
            <a:ahLst/>
            <a:cxnLst/>
            <a:rect l="l" t="t" r="r" b="b"/>
            <a:pathLst>
              <a:path w="3142211" h="4114800">
                <a:moveTo>
                  <a:pt x="0" y="0"/>
                </a:moveTo>
                <a:lnTo>
                  <a:pt x="3142211" y="0"/>
                </a:lnTo>
                <a:lnTo>
                  <a:pt x="3142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95654" y="1356943"/>
            <a:ext cx="100342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Sue Ellen Francisco"/>
              </a:rPr>
              <a:t>Body of Thesis Continued: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84895" y="2458802"/>
            <a:ext cx="11124133" cy="5718849"/>
          </a:xfrm>
          <a:custGeom>
            <a:avLst/>
            <a:gdLst/>
            <a:ahLst/>
            <a:cxnLst/>
            <a:rect l="l" t="t" r="r" b="b"/>
            <a:pathLst>
              <a:path w="11124133" h="5718849">
                <a:moveTo>
                  <a:pt x="0" y="0"/>
                </a:moveTo>
                <a:lnTo>
                  <a:pt x="11124132" y="0"/>
                </a:lnTo>
                <a:lnTo>
                  <a:pt x="11124132" y="5718850"/>
                </a:lnTo>
                <a:lnTo>
                  <a:pt x="0" y="5718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200126" y="3354256"/>
            <a:ext cx="12614343" cy="3664075"/>
          </a:xfrm>
          <a:custGeom>
            <a:avLst/>
            <a:gdLst/>
            <a:ahLst/>
            <a:cxnLst/>
            <a:rect l="l" t="t" r="r" b="b"/>
            <a:pathLst>
              <a:path w="12614343" h="3664075">
                <a:moveTo>
                  <a:pt x="0" y="0"/>
                </a:moveTo>
                <a:lnTo>
                  <a:pt x="12614343" y="0"/>
                </a:lnTo>
                <a:lnTo>
                  <a:pt x="12614343" y="3664075"/>
                </a:lnTo>
                <a:lnTo>
                  <a:pt x="0" y="36640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67064" y="4396201"/>
            <a:ext cx="11846409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2500">
                <a:solidFill>
                  <a:srgbClr val="FFFFFF"/>
                </a:solidFill>
                <a:latin typeface="Sue Ellen Francisco"/>
              </a:rPr>
              <a:t>Resources</a:t>
            </a:r>
          </a:p>
        </p:txBody>
      </p:sp>
      <p:sp>
        <p:nvSpPr>
          <p:cNvPr id="3" name="AutoShape 3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411079" y="9533939"/>
            <a:ext cx="17558379" cy="0"/>
          </a:xfrm>
          <a:prstGeom prst="line">
            <a:avLst/>
          </a:prstGeom>
          <a:ln w="1047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22571">
            <a:off x="6759313" y="6045088"/>
            <a:ext cx="4861911" cy="1049731"/>
          </a:xfrm>
          <a:custGeom>
            <a:avLst/>
            <a:gdLst/>
            <a:ahLst/>
            <a:cxnLst/>
            <a:rect l="l" t="t" r="r" b="b"/>
            <a:pathLst>
              <a:path w="4861911" h="1049731">
                <a:moveTo>
                  <a:pt x="0" y="0"/>
                </a:moveTo>
                <a:lnTo>
                  <a:pt x="4861911" y="0"/>
                </a:lnTo>
                <a:lnTo>
                  <a:pt x="4861911" y="1049731"/>
                </a:lnTo>
                <a:lnTo>
                  <a:pt x="0" y="1049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99612">
            <a:off x="5256574" y="216777"/>
            <a:ext cx="7315200" cy="3471395"/>
          </a:xfrm>
          <a:custGeom>
            <a:avLst/>
            <a:gdLst/>
            <a:ahLst/>
            <a:cxnLst/>
            <a:rect l="l" t="t" r="r" b="b"/>
            <a:pathLst>
              <a:path w="7315200" h="3471395">
                <a:moveTo>
                  <a:pt x="0" y="0"/>
                </a:moveTo>
                <a:lnTo>
                  <a:pt x="7315200" y="0"/>
                </a:lnTo>
                <a:lnTo>
                  <a:pt x="7315200" y="3471395"/>
                </a:lnTo>
                <a:lnTo>
                  <a:pt x="0" y="3471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95654" y="1624919"/>
            <a:ext cx="100342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Headings: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6694" y="4441066"/>
            <a:ext cx="13547148" cy="308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Each level formatted correctly - APA 2.27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Headings must be subdivided into at least two sections - See APA 2.26</a:t>
            </a:r>
          </a:p>
          <a:p>
            <a:pPr marL="734061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Headings must be “styled” with the proper heading style - headings should all appear in the navigation pane, or the thesis will not properly export the table of contents in the pdf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70693" y="0"/>
            <a:ext cx="9593664" cy="10287000"/>
          </a:xfrm>
          <a:custGeom>
            <a:avLst/>
            <a:gdLst/>
            <a:ahLst/>
            <a:cxnLst/>
            <a:rect l="l" t="t" r="r" b="b"/>
            <a:pathLst>
              <a:path w="9593664" h="10287000">
                <a:moveTo>
                  <a:pt x="0" y="0"/>
                </a:moveTo>
                <a:lnTo>
                  <a:pt x="9593664" y="0"/>
                </a:lnTo>
                <a:lnTo>
                  <a:pt x="95936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68696" y="3017740"/>
            <a:ext cx="9215399" cy="4494792"/>
          </a:xfrm>
          <a:custGeom>
            <a:avLst/>
            <a:gdLst/>
            <a:ahLst/>
            <a:cxnLst/>
            <a:rect l="l" t="t" r="r" b="b"/>
            <a:pathLst>
              <a:path w="9215399" h="4494792">
                <a:moveTo>
                  <a:pt x="0" y="0"/>
                </a:moveTo>
                <a:lnTo>
                  <a:pt x="9215399" y="0"/>
                </a:lnTo>
                <a:lnTo>
                  <a:pt x="9215399" y="4494792"/>
                </a:lnTo>
                <a:lnTo>
                  <a:pt x="0" y="4494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699092" y="2320661"/>
            <a:ext cx="6560208" cy="6113220"/>
          </a:xfrm>
          <a:custGeom>
            <a:avLst/>
            <a:gdLst/>
            <a:ahLst/>
            <a:cxnLst/>
            <a:rect l="l" t="t" r="r" b="b"/>
            <a:pathLst>
              <a:path w="6560208" h="6113220">
                <a:moveTo>
                  <a:pt x="0" y="0"/>
                </a:moveTo>
                <a:lnTo>
                  <a:pt x="6560208" y="0"/>
                </a:lnTo>
                <a:lnTo>
                  <a:pt x="6560208" y="6113220"/>
                </a:lnTo>
                <a:lnTo>
                  <a:pt x="0" y="6113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416694" y="3669541"/>
            <a:ext cx="13547148" cy="470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Information adds to the thesis rather than restates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Figure numbers on first line and bolded, figure titles on next line and italicized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Tables/figures placed right after callout in thesis (or as close as possible)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Review checklist for tables and figures at APA 7.21 &amp; 7.35</a:t>
            </a:r>
          </a:p>
          <a:p>
            <a:pPr marL="734061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Table and figure notes should be double spaced and on the same page as the table/figure (add citation information when needed in the note)</a:t>
            </a:r>
          </a:p>
        </p:txBody>
      </p:sp>
      <p:sp>
        <p:nvSpPr>
          <p:cNvPr id="4" name="Freeform 4"/>
          <p:cNvSpPr/>
          <p:nvPr/>
        </p:nvSpPr>
        <p:spPr>
          <a:xfrm rot="-3145942">
            <a:off x="12213764" y="7026469"/>
            <a:ext cx="7315200" cy="2103120"/>
          </a:xfrm>
          <a:custGeom>
            <a:avLst/>
            <a:gdLst/>
            <a:ahLst/>
            <a:cxnLst/>
            <a:rect l="l" t="t" r="r" b="b"/>
            <a:pathLst>
              <a:path w="7315200" h="2103120">
                <a:moveTo>
                  <a:pt x="0" y="0"/>
                </a:moveTo>
                <a:lnTo>
                  <a:pt x="7315200" y="0"/>
                </a:lnTo>
                <a:lnTo>
                  <a:pt x="7315200" y="2103120"/>
                </a:lnTo>
                <a:lnTo>
                  <a:pt x="0" y="2103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95654" y="1624919"/>
            <a:ext cx="100342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Tables &amp; Figures: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2521849"/>
            <a:ext cx="9120595" cy="5628136"/>
          </a:xfrm>
          <a:custGeom>
            <a:avLst/>
            <a:gdLst/>
            <a:ahLst/>
            <a:cxnLst/>
            <a:rect l="l" t="t" r="r" b="b"/>
            <a:pathLst>
              <a:path w="9120595" h="5628136">
                <a:moveTo>
                  <a:pt x="0" y="0"/>
                </a:moveTo>
                <a:lnTo>
                  <a:pt x="9120595" y="0"/>
                </a:lnTo>
                <a:lnTo>
                  <a:pt x="9120595" y="5628136"/>
                </a:lnTo>
                <a:lnTo>
                  <a:pt x="0" y="562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980878" y="2437787"/>
            <a:ext cx="6703648" cy="5964348"/>
          </a:xfrm>
          <a:custGeom>
            <a:avLst/>
            <a:gdLst/>
            <a:ahLst/>
            <a:cxnLst/>
            <a:rect l="l" t="t" r="r" b="b"/>
            <a:pathLst>
              <a:path w="6703648" h="5964348">
                <a:moveTo>
                  <a:pt x="0" y="0"/>
                </a:moveTo>
                <a:lnTo>
                  <a:pt x="6703648" y="0"/>
                </a:lnTo>
                <a:lnTo>
                  <a:pt x="6703648" y="5964349"/>
                </a:lnTo>
                <a:lnTo>
                  <a:pt x="0" y="59643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3480197" y="5061548"/>
            <a:ext cx="3348418" cy="4114800"/>
          </a:xfrm>
          <a:custGeom>
            <a:avLst/>
            <a:gdLst/>
            <a:ahLst/>
            <a:cxnLst/>
            <a:rect l="l" t="t" r="r" b="b"/>
            <a:pathLst>
              <a:path w="3348418" h="4114800">
                <a:moveTo>
                  <a:pt x="3348418" y="0"/>
                </a:moveTo>
                <a:lnTo>
                  <a:pt x="0" y="0"/>
                </a:lnTo>
                <a:lnTo>
                  <a:pt x="0" y="4114800"/>
                </a:lnTo>
                <a:lnTo>
                  <a:pt x="3348418" y="4114800"/>
                </a:lnTo>
                <a:lnTo>
                  <a:pt x="33484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95654" y="1624919"/>
            <a:ext cx="100342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In-Text Citations: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6694" y="4698241"/>
            <a:ext cx="13547148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Listed alphabetically when citing more than one article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More than two authors, include the first author, et al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Include year and page number (if applicable)</a:t>
            </a:r>
          </a:p>
          <a:p>
            <a:pPr marL="734061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Narrative citations include year directly following the author in parentheses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97044" y="320157"/>
            <a:ext cx="11653916" cy="3783079"/>
          </a:xfrm>
          <a:custGeom>
            <a:avLst/>
            <a:gdLst/>
            <a:ahLst/>
            <a:cxnLst/>
            <a:rect l="l" t="t" r="r" b="b"/>
            <a:pathLst>
              <a:path w="11653916" h="3783079">
                <a:moveTo>
                  <a:pt x="0" y="0"/>
                </a:moveTo>
                <a:lnTo>
                  <a:pt x="11653916" y="0"/>
                </a:lnTo>
                <a:lnTo>
                  <a:pt x="11653916" y="3783079"/>
                </a:lnTo>
                <a:lnTo>
                  <a:pt x="0" y="378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255805" y="4500818"/>
            <a:ext cx="11776389" cy="1285365"/>
          </a:xfrm>
          <a:custGeom>
            <a:avLst/>
            <a:gdLst/>
            <a:ahLst/>
            <a:cxnLst/>
            <a:rect l="l" t="t" r="r" b="b"/>
            <a:pathLst>
              <a:path w="11776389" h="1285365">
                <a:moveTo>
                  <a:pt x="0" y="0"/>
                </a:moveTo>
                <a:lnTo>
                  <a:pt x="11776390" y="0"/>
                </a:lnTo>
                <a:lnTo>
                  <a:pt x="11776390" y="1285364"/>
                </a:lnTo>
                <a:lnTo>
                  <a:pt x="0" y="12853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054786" y="6630360"/>
            <a:ext cx="12753491" cy="2128627"/>
          </a:xfrm>
          <a:custGeom>
            <a:avLst/>
            <a:gdLst/>
            <a:ahLst/>
            <a:cxnLst/>
            <a:rect l="l" t="t" r="r" b="b"/>
            <a:pathLst>
              <a:path w="12753491" h="2128627">
                <a:moveTo>
                  <a:pt x="0" y="0"/>
                </a:moveTo>
                <a:lnTo>
                  <a:pt x="12753491" y="0"/>
                </a:lnTo>
                <a:lnTo>
                  <a:pt x="12753491" y="2128627"/>
                </a:lnTo>
                <a:lnTo>
                  <a:pt x="0" y="2128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95654" y="1624919"/>
            <a:ext cx="100342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Reference List: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45877" y="3011854"/>
            <a:ext cx="13547148" cy="628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Double spaced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Hanging indent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Alphabetical by first author, then second author (</a:t>
            </a:r>
            <a:r>
              <a:rPr lang="en-US" sz="3400" dirty="0" err="1">
                <a:solidFill>
                  <a:srgbClr val="000000"/>
                </a:solidFill>
                <a:latin typeface="Glacial Indifference"/>
              </a:rPr>
              <a:t>etc</a:t>
            </a: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), then by year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DOIS or stable URLs if they exist (note: some books will have DOIs) - do not include a period at the end of a DOI or a URL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En dashes - used for ranges of numbers like page numbers (APA 6.6)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Include up to 20 authors, for 21+ authors you include the first 19 authors … &amp; the last author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Titles of books and journal articles should be formatted in sentence case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Double check whether a period or a comma is necessary</a:t>
            </a:r>
          </a:p>
          <a:p>
            <a:pPr marL="734061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More than one author, use an ampersand (&amp;) between the names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14673288" y="700673"/>
            <a:ext cx="2581109" cy="2680635"/>
          </a:xfrm>
          <a:custGeom>
            <a:avLst/>
            <a:gdLst/>
            <a:ahLst/>
            <a:cxnLst/>
            <a:rect l="l" t="t" r="r" b="b"/>
            <a:pathLst>
              <a:path w="2581109" h="2680635">
                <a:moveTo>
                  <a:pt x="0" y="0"/>
                </a:moveTo>
                <a:lnTo>
                  <a:pt x="2581109" y="0"/>
                </a:lnTo>
                <a:lnTo>
                  <a:pt x="2581109" y="2680635"/>
                </a:lnTo>
                <a:lnTo>
                  <a:pt x="0" y="2680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00044" y="-7271379"/>
            <a:ext cx="0" cy="17558379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235329" y="0"/>
            <a:ext cx="10376022" cy="10287000"/>
          </a:xfrm>
          <a:custGeom>
            <a:avLst/>
            <a:gdLst/>
            <a:ahLst/>
            <a:cxnLst/>
            <a:rect l="l" t="t" r="r" b="b"/>
            <a:pathLst>
              <a:path w="10376022" h="10287000">
                <a:moveTo>
                  <a:pt x="0" y="0"/>
                </a:moveTo>
                <a:lnTo>
                  <a:pt x="10376023" y="0"/>
                </a:lnTo>
                <a:lnTo>
                  <a:pt x="1037602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469061">
            <a:off x="15050028" y="6438057"/>
            <a:ext cx="3003804" cy="4114800"/>
          </a:xfrm>
          <a:custGeom>
            <a:avLst/>
            <a:gdLst/>
            <a:ahLst/>
            <a:cxnLst/>
            <a:rect l="l" t="t" r="r" b="b"/>
            <a:pathLst>
              <a:path w="3003804" h="4114800">
                <a:moveTo>
                  <a:pt x="0" y="0"/>
                </a:moveTo>
                <a:lnTo>
                  <a:pt x="3003804" y="0"/>
                </a:lnTo>
                <a:lnTo>
                  <a:pt x="30038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95654" y="1624919"/>
            <a:ext cx="100342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Appendices: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6694" y="4441066"/>
            <a:ext cx="13547148" cy="308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List in order you introduced in the thesis - Appendix A should be the first one referenced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Include copy of stamped consent/assent forms and IRB Approval to Conduct Research (if applicable)</a:t>
            </a:r>
          </a:p>
          <a:p>
            <a:pPr marL="734061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Glacial Indifference"/>
              </a:rPr>
              <a:t>Consistent formatting with the rest of the thesis (12-point font, 1-inch margins, etc)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2571">
            <a:off x="6713045" y="8847278"/>
            <a:ext cx="4861911" cy="1049731"/>
          </a:xfrm>
          <a:custGeom>
            <a:avLst/>
            <a:gdLst/>
            <a:ahLst/>
            <a:cxnLst/>
            <a:rect l="l" t="t" r="r" b="b"/>
            <a:pathLst>
              <a:path w="4861911" h="1049731">
                <a:moveTo>
                  <a:pt x="0" y="0"/>
                </a:moveTo>
                <a:lnTo>
                  <a:pt x="4861910" y="0"/>
                </a:lnTo>
                <a:lnTo>
                  <a:pt x="4861910" y="1049730"/>
                </a:lnTo>
                <a:lnTo>
                  <a:pt x="0" y="1049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038600" y="1373237"/>
            <a:ext cx="10714248" cy="754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APA Manual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APA Website</a:t>
            </a:r>
          </a:p>
          <a:p>
            <a:pPr marL="1511301" lvl="2" indent="-503767">
              <a:lnSpc>
                <a:spcPts val="4200"/>
              </a:lnSpc>
              <a:buFont typeface="Arial"/>
              <a:buChar char="⚬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guidelines - extra examples</a:t>
            </a:r>
          </a:p>
          <a:p>
            <a:pPr marL="1511301" lvl="2" indent="-503767">
              <a:lnSpc>
                <a:spcPts val="4200"/>
              </a:lnSpc>
              <a:buFont typeface="Arial"/>
              <a:buChar char="⚬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handouts</a:t>
            </a:r>
          </a:p>
          <a:p>
            <a:pPr marL="1511301" lvl="2" indent="-503767">
              <a:lnSpc>
                <a:spcPts val="4200"/>
              </a:lnSpc>
              <a:buFont typeface="Arial"/>
              <a:buChar char="⚬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tutorial videos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Templates - found on the MSE website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Checklist </a:t>
            </a:r>
          </a:p>
          <a:p>
            <a:pPr marL="1511301" lvl="2" indent="-503767">
              <a:lnSpc>
                <a:spcPts val="4200"/>
              </a:lnSpc>
              <a:buFont typeface="Arial"/>
              <a:buChar char="⚬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MSE checklist is turned in with the completed thesis and includes the basic format and conventions of APA </a:t>
            </a:r>
          </a:p>
          <a:p>
            <a:pPr marL="1511301" lvl="2" indent="-503767">
              <a:lnSpc>
                <a:spcPts val="4200"/>
              </a:lnSpc>
              <a:buFont typeface="Arial"/>
              <a:buChar char="⚬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Department checklist – includes list of common mistakes 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Research and Writing Center</a:t>
            </a:r>
          </a:p>
          <a:p>
            <a:pPr marL="1511301" lvl="2" indent="-503767" algn="l">
              <a:lnSpc>
                <a:spcPts val="4200"/>
              </a:lnSpc>
              <a:buFont typeface="Arial"/>
              <a:buChar char="⚬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one-on-one consultations</a:t>
            </a:r>
          </a:p>
        </p:txBody>
      </p:sp>
      <p:sp>
        <p:nvSpPr>
          <p:cNvPr id="4" name="AutoShape 4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411079" y="9533939"/>
            <a:ext cx="17558379" cy="0"/>
          </a:xfrm>
          <a:prstGeom prst="line">
            <a:avLst/>
          </a:prstGeom>
          <a:ln w="1047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218884">
            <a:off x="13060928" y="2308530"/>
            <a:ext cx="3291840" cy="4114800"/>
          </a:xfrm>
          <a:custGeom>
            <a:avLst/>
            <a:gdLst/>
            <a:ahLst/>
            <a:cxnLst/>
            <a:rect l="l" t="t" r="r" b="b"/>
            <a:pathLst>
              <a:path w="3291840" h="4114800">
                <a:moveTo>
                  <a:pt x="0" y="0"/>
                </a:moveTo>
                <a:lnTo>
                  <a:pt x="3291840" y="0"/>
                </a:lnTo>
                <a:lnTo>
                  <a:pt x="32918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20795" y="2124488"/>
            <a:ext cx="11846409" cy="3865801"/>
            <a:chOff x="0" y="0"/>
            <a:chExt cx="15795212" cy="5154401"/>
          </a:xfrm>
        </p:grpSpPr>
        <p:sp>
          <p:nvSpPr>
            <p:cNvPr id="6" name="TextBox 6"/>
            <p:cNvSpPr txBox="1"/>
            <p:nvPr/>
          </p:nvSpPr>
          <p:spPr>
            <a:xfrm>
              <a:off x="0" y="2614401"/>
              <a:ext cx="15795212" cy="254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00"/>
                </a:lnSpc>
              </a:pPr>
              <a:r>
                <a:rPr lang="en-US" sz="12500">
                  <a:solidFill>
                    <a:srgbClr val="FFFFFF"/>
                  </a:solidFill>
                  <a:latin typeface="Sue Ellen Francisco"/>
                </a:rPr>
                <a:t>Approval Process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602730" y="-9525"/>
              <a:ext cx="2589753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1162" y="1247775"/>
            <a:ext cx="12865675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Approval Process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56269" y="6200775"/>
            <a:ext cx="3834224" cy="1480796"/>
            <a:chOff x="0" y="0"/>
            <a:chExt cx="5112298" cy="1974395"/>
          </a:xfrm>
        </p:grpSpPr>
        <p:sp>
          <p:nvSpPr>
            <p:cNvPr id="4" name="TextBox 4"/>
            <p:cNvSpPr txBox="1"/>
            <p:nvPr/>
          </p:nvSpPr>
          <p:spPr>
            <a:xfrm>
              <a:off x="0" y="-76200"/>
              <a:ext cx="5112298" cy="787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Kollektif"/>
                </a:rPr>
                <a:t>Program Manager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21776"/>
              <a:ext cx="5112298" cy="1052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000000"/>
                  </a:solidFill>
                  <a:latin typeface="Kollektif"/>
                </a:rPr>
                <a:t>Focuses on APA and formatting - iterative process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45872" y="6200775"/>
            <a:ext cx="3834224" cy="2404721"/>
            <a:chOff x="0" y="0"/>
            <a:chExt cx="5112298" cy="3206295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5112298" cy="1498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Kollektif"/>
                </a:rPr>
                <a:t>Program Coordinator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632976"/>
              <a:ext cx="5112298" cy="1573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000000"/>
                  </a:solidFill>
                  <a:latin typeface="Kollektif"/>
                </a:rPr>
                <a:t>Focuses on content clarity and flow, supports APA and formatting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35474" y="6200775"/>
            <a:ext cx="3834224" cy="1480796"/>
            <a:chOff x="0" y="0"/>
            <a:chExt cx="5112298" cy="197439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76200"/>
              <a:ext cx="5112298" cy="787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Kollektif"/>
                </a:rPr>
                <a:t>Dean’s Office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21776"/>
              <a:ext cx="5112298" cy="1052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000000"/>
                  </a:solidFill>
                  <a:latin typeface="Kollektif"/>
                </a:rPr>
                <a:t>Overall approval - APA, formatting, flow, clarity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425076" y="6200775"/>
            <a:ext cx="3834224" cy="1480796"/>
            <a:chOff x="0" y="0"/>
            <a:chExt cx="5112298" cy="197439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76200"/>
              <a:ext cx="5112298" cy="787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Kollektif"/>
                </a:rPr>
                <a:t>University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21776"/>
              <a:ext cx="5112298" cy="1052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000000"/>
                  </a:solidFill>
                  <a:latin typeface="Kollektif"/>
                </a:rPr>
                <a:t>Final approval - formatting of preliminary pages, ETD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2273638" y="4878471"/>
            <a:ext cx="748374" cy="720558"/>
          </a:xfrm>
          <a:custGeom>
            <a:avLst/>
            <a:gdLst/>
            <a:ahLst/>
            <a:cxnLst/>
            <a:rect l="l" t="t" r="r" b="b"/>
            <a:pathLst>
              <a:path w="748374" h="720558">
                <a:moveTo>
                  <a:pt x="0" y="0"/>
                </a:moveTo>
                <a:lnTo>
                  <a:pt x="748374" y="0"/>
                </a:lnTo>
                <a:lnTo>
                  <a:pt x="748374" y="720558"/>
                </a:lnTo>
                <a:lnTo>
                  <a:pt x="0" y="720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509845" y="4878471"/>
            <a:ext cx="748374" cy="720558"/>
          </a:xfrm>
          <a:custGeom>
            <a:avLst/>
            <a:gdLst/>
            <a:ahLst/>
            <a:cxnLst/>
            <a:rect l="l" t="t" r="r" b="b"/>
            <a:pathLst>
              <a:path w="748374" h="720558">
                <a:moveTo>
                  <a:pt x="0" y="0"/>
                </a:moveTo>
                <a:lnTo>
                  <a:pt x="748374" y="0"/>
                </a:lnTo>
                <a:lnTo>
                  <a:pt x="748374" y="720558"/>
                </a:lnTo>
                <a:lnTo>
                  <a:pt x="0" y="720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746051" y="4878471"/>
            <a:ext cx="748374" cy="720558"/>
          </a:xfrm>
          <a:custGeom>
            <a:avLst/>
            <a:gdLst/>
            <a:ahLst/>
            <a:cxnLst/>
            <a:rect l="l" t="t" r="r" b="b"/>
            <a:pathLst>
              <a:path w="748374" h="720558">
                <a:moveTo>
                  <a:pt x="0" y="0"/>
                </a:moveTo>
                <a:lnTo>
                  <a:pt x="748374" y="0"/>
                </a:lnTo>
                <a:lnTo>
                  <a:pt x="748374" y="720558"/>
                </a:lnTo>
                <a:lnTo>
                  <a:pt x="0" y="720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982258" y="4878471"/>
            <a:ext cx="748374" cy="720558"/>
          </a:xfrm>
          <a:custGeom>
            <a:avLst/>
            <a:gdLst/>
            <a:ahLst/>
            <a:cxnLst/>
            <a:rect l="l" t="t" r="r" b="b"/>
            <a:pathLst>
              <a:path w="748374" h="720558">
                <a:moveTo>
                  <a:pt x="0" y="0"/>
                </a:moveTo>
                <a:lnTo>
                  <a:pt x="748374" y="0"/>
                </a:lnTo>
                <a:lnTo>
                  <a:pt x="748374" y="720558"/>
                </a:lnTo>
                <a:lnTo>
                  <a:pt x="0" y="720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3462368" y="5186362"/>
            <a:ext cx="2621626" cy="0"/>
          </a:xfrm>
          <a:prstGeom prst="line">
            <a:avLst/>
          </a:prstGeom>
          <a:ln w="104775" cap="rnd">
            <a:solidFill>
              <a:srgbClr val="CFD5D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7776037" y="5186362"/>
            <a:ext cx="2621626" cy="0"/>
          </a:xfrm>
          <a:prstGeom prst="line">
            <a:avLst/>
          </a:prstGeom>
          <a:ln w="104775" cap="rnd">
            <a:solidFill>
              <a:srgbClr val="CFD5D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2009488" y="5186362"/>
            <a:ext cx="2621626" cy="0"/>
          </a:xfrm>
          <a:prstGeom prst="line">
            <a:avLst/>
          </a:prstGeom>
          <a:ln w="104775" cap="rnd">
            <a:solidFill>
              <a:srgbClr val="CFD5D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2571">
            <a:off x="4725335" y="2371574"/>
            <a:ext cx="4861911" cy="1049731"/>
          </a:xfrm>
          <a:custGeom>
            <a:avLst/>
            <a:gdLst/>
            <a:ahLst/>
            <a:cxnLst/>
            <a:rect l="l" t="t" r="r" b="b"/>
            <a:pathLst>
              <a:path w="4861911" h="1049731">
                <a:moveTo>
                  <a:pt x="0" y="0"/>
                </a:moveTo>
                <a:lnTo>
                  <a:pt x="4861911" y="0"/>
                </a:lnTo>
                <a:lnTo>
                  <a:pt x="4861911" y="1049730"/>
                </a:lnTo>
                <a:lnTo>
                  <a:pt x="0" y="1049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150579"/>
            <a:ext cx="11812206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Submission Checklist</a:t>
            </a:r>
          </a:p>
        </p:txBody>
      </p:sp>
      <p:sp>
        <p:nvSpPr>
          <p:cNvPr id="4" name="Freeform 4"/>
          <p:cNvSpPr/>
          <p:nvPr/>
        </p:nvSpPr>
        <p:spPr>
          <a:xfrm>
            <a:off x="1772968" y="4593268"/>
            <a:ext cx="1171382" cy="743828"/>
          </a:xfrm>
          <a:custGeom>
            <a:avLst/>
            <a:gdLst/>
            <a:ahLst/>
            <a:cxnLst/>
            <a:rect l="l" t="t" r="r" b="b"/>
            <a:pathLst>
              <a:path w="1171382" h="743828">
                <a:moveTo>
                  <a:pt x="0" y="0"/>
                </a:moveTo>
                <a:lnTo>
                  <a:pt x="1171382" y="0"/>
                </a:lnTo>
                <a:lnTo>
                  <a:pt x="1171382" y="743828"/>
                </a:lnTo>
                <a:lnTo>
                  <a:pt x="0" y="743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900558" y="4593268"/>
            <a:ext cx="1408439" cy="721825"/>
          </a:xfrm>
          <a:custGeom>
            <a:avLst/>
            <a:gdLst/>
            <a:ahLst/>
            <a:cxnLst/>
            <a:rect l="l" t="t" r="r" b="b"/>
            <a:pathLst>
              <a:path w="1408439" h="721825">
                <a:moveTo>
                  <a:pt x="0" y="0"/>
                </a:moveTo>
                <a:lnTo>
                  <a:pt x="1408439" y="0"/>
                </a:lnTo>
                <a:lnTo>
                  <a:pt x="1408439" y="721825"/>
                </a:lnTo>
                <a:lnTo>
                  <a:pt x="0" y="721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590736" y="4593268"/>
            <a:ext cx="778257" cy="861142"/>
          </a:xfrm>
          <a:custGeom>
            <a:avLst/>
            <a:gdLst/>
            <a:ahLst/>
            <a:cxnLst/>
            <a:rect l="l" t="t" r="r" b="b"/>
            <a:pathLst>
              <a:path w="778257" h="861142">
                <a:moveTo>
                  <a:pt x="0" y="0"/>
                </a:moveTo>
                <a:lnTo>
                  <a:pt x="778257" y="0"/>
                </a:lnTo>
                <a:lnTo>
                  <a:pt x="778257" y="861142"/>
                </a:lnTo>
                <a:lnTo>
                  <a:pt x="0" y="8611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900558" y="5737823"/>
            <a:ext cx="4639055" cy="176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20"/>
              </a:lnSpc>
            </a:pPr>
            <a:r>
              <a:rPr lang="en-US" sz="5400">
                <a:solidFill>
                  <a:srgbClr val="000000"/>
                </a:solidFill>
                <a:latin typeface="Sue Ellen Francisco"/>
              </a:rPr>
              <a:t>Widowed and Orphaned headings/lines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72968" y="5748825"/>
            <a:ext cx="5206471" cy="2646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20"/>
              </a:lnSpc>
            </a:pPr>
            <a:r>
              <a:rPr lang="en-US" sz="5400">
                <a:solidFill>
                  <a:srgbClr val="000000"/>
                </a:solidFill>
                <a:latin typeface="Sue Ellen Francisco"/>
              </a:rPr>
              <a:t>Links in Table of Contents, List of Figures, &amp; List of Tables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90736" y="5748825"/>
            <a:ext cx="4418394" cy="87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20"/>
              </a:lnSpc>
            </a:pPr>
            <a:r>
              <a:rPr lang="en-US" sz="5400">
                <a:solidFill>
                  <a:srgbClr val="000000"/>
                </a:solidFill>
                <a:latin typeface="Sue Ellen Francisco"/>
              </a:rPr>
              <a:t>Page Numbers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78871" y="9571667"/>
            <a:ext cx="17730259" cy="315205"/>
            <a:chOff x="0" y="0"/>
            <a:chExt cx="23640345" cy="4202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26705" cy="420273"/>
            </a:xfrm>
            <a:custGeom>
              <a:avLst/>
              <a:gdLst/>
              <a:ahLst/>
              <a:cxnLst/>
              <a:rect l="l" t="t" r="r" b="b"/>
              <a:pathLst>
                <a:path w="2626705" h="420273">
                  <a:moveTo>
                    <a:pt x="0" y="0"/>
                  </a:moveTo>
                  <a:lnTo>
                    <a:pt x="2626705" y="0"/>
                  </a:lnTo>
                  <a:lnTo>
                    <a:pt x="2626705" y="420273"/>
                  </a:lnTo>
                  <a:lnTo>
                    <a:pt x="0" y="4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506820" y="0"/>
              <a:ext cx="2626705" cy="420273"/>
            </a:xfrm>
            <a:custGeom>
              <a:avLst/>
              <a:gdLst/>
              <a:ahLst/>
              <a:cxnLst/>
              <a:rect l="l" t="t" r="r" b="b"/>
              <a:pathLst>
                <a:path w="2626705" h="420273">
                  <a:moveTo>
                    <a:pt x="0" y="0"/>
                  </a:moveTo>
                  <a:lnTo>
                    <a:pt x="2626705" y="0"/>
                  </a:lnTo>
                  <a:lnTo>
                    <a:pt x="2626705" y="420273"/>
                  </a:lnTo>
                  <a:lnTo>
                    <a:pt x="0" y="4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253410" y="0"/>
              <a:ext cx="2626705" cy="420273"/>
            </a:xfrm>
            <a:custGeom>
              <a:avLst/>
              <a:gdLst/>
              <a:ahLst/>
              <a:cxnLst/>
              <a:rect l="l" t="t" r="r" b="b"/>
              <a:pathLst>
                <a:path w="2626705" h="420273">
                  <a:moveTo>
                    <a:pt x="0" y="0"/>
                  </a:moveTo>
                  <a:lnTo>
                    <a:pt x="2626705" y="0"/>
                  </a:lnTo>
                  <a:lnTo>
                    <a:pt x="2626705" y="420273"/>
                  </a:lnTo>
                  <a:lnTo>
                    <a:pt x="0" y="4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760230" y="0"/>
              <a:ext cx="2626705" cy="420273"/>
            </a:xfrm>
            <a:custGeom>
              <a:avLst/>
              <a:gdLst/>
              <a:ahLst/>
              <a:cxnLst/>
              <a:rect l="l" t="t" r="r" b="b"/>
              <a:pathLst>
                <a:path w="2626705" h="420273">
                  <a:moveTo>
                    <a:pt x="0" y="0"/>
                  </a:moveTo>
                  <a:lnTo>
                    <a:pt x="2626705" y="0"/>
                  </a:lnTo>
                  <a:lnTo>
                    <a:pt x="2626705" y="420273"/>
                  </a:lnTo>
                  <a:lnTo>
                    <a:pt x="0" y="4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626705" y="0"/>
              <a:ext cx="2626705" cy="420273"/>
            </a:xfrm>
            <a:custGeom>
              <a:avLst/>
              <a:gdLst/>
              <a:ahLst/>
              <a:cxnLst/>
              <a:rect l="l" t="t" r="r" b="b"/>
              <a:pathLst>
                <a:path w="2626705" h="420273">
                  <a:moveTo>
                    <a:pt x="0" y="0"/>
                  </a:moveTo>
                  <a:lnTo>
                    <a:pt x="2626705" y="0"/>
                  </a:lnTo>
                  <a:lnTo>
                    <a:pt x="2626705" y="420273"/>
                  </a:lnTo>
                  <a:lnTo>
                    <a:pt x="0" y="4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3133525" y="0"/>
              <a:ext cx="2626705" cy="420273"/>
            </a:xfrm>
            <a:custGeom>
              <a:avLst/>
              <a:gdLst/>
              <a:ahLst/>
              <a:cxnLst/>
              <a:rect l="l" t="t" r="r" b="b"/>
              <a:pathLst>
                <a:path w="2626705" h="420273">
                  <a:moveTo>
                    <a:pt x="0" y="0"/>
                  </a:moveTo>
                  <a:lnTo>
                    <a:pt x="2626705" y="0"/>
                  </a:lnTo>
                  <a:lnTo>
                    <a:pt x="2626705" y="420273"/>
                  </a:lnTo>
                  <a:lnTo>
                    <a:pt x="0" y="4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880115" y="0"/>
              <a:ext cx="2626705" cy="420273"/>
            </a:xfrm>
            <a:custGeom>
              <a:avLst/>
              <a:gdLst/>
              <a:ahLst/>
              <a:cxnLst/>
              <a:rect l="l" t="t" r="r" b="b"/>
              <a:pathLst>
                <a:path w="2626705" h="420273">
                  <a:moveTo>
                    <a:pt x="0" y="0"/>
                  </a:moveTo>
                  <a:lnTo>
                    <a:pt x="2626705" y="0"/>
                  </a:lnTo>
                  <a:lnTo>
                    <a:pt x="2626705" y="420273"/>
                  </a:lnTo>
                  <a:lnTo>
                    <a:pt x="0" y="4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8386935" y="0"/>
              <a:ext cx="2626705" cy="420273"/>
            </a:xfrm>
            <a:custGeom>
              <a:avLst/>
              <a:gdLst/>
              <a:ahLst/>
              <a:cxnLst/>
              <a:rect l="l" t="t" r="r" b="b"/>
              <a:pathLst>
                <a:path w="2626705" h="420273">
                  <a:moveTo>
                    <a:pt x="0" y="0"/>
                  </a:moveTo>
                  <a:lnTo>
                    <a:pt x="2626705" y="0"/>
                  </a:lnTo>
                  <a:lnTo>
                    <a:pt x="2626705" y="420273"/>
                  </a:lnTo>
                  <a:lnTo>
                    <a:pt x="0" y="4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1013640" y="0"/>
              <a:ext cx="2626705" cy="420273"/>
            </a:xfrm>
            <a:custGeom>
              <a:avLst/>
              <a:gdLst/>
              <a:ahLst/>
              <a:cxnLst/>
              <a:rect l="l" t="t" r="r" b="b"/>
              <a:pathLst>
                <a:path w="2626705" h="420273">
                  <a:moveTo>
                    <a:pt x="0" y="0"/>
                  </a:moveTo>
                  <a:lnTo>
                    <a:pt x="2626705" y="0"/>
                  </a:lnTo>
                  <a:lnTo>
                    <a:pt x="2626705" y="420273"/>
                  </a:lnTo>
                  <a:lnTo>
                    <a:pt x="0" y="420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411079" y="9533939"/>
            <a:ext cx="17558379" cy="0"/>
          </a:xfrm>
          <a:prstGeom prst="line">
            <a:avLst/>
          </a:prstGeom>
          <a:ln w="1047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999398">
            <a:off x="4794587" y="4048474"/>
            <a:ext cx="3255836" cy="4114800"/>
          </a:xfrm>
          <a:custGeom>
            <a:avLst/>
            <a:gdLst/>
            <a:ahLst/>
            <a:cxnLst/>
            <a:rect l="l" t="t" r="r" b="b"/>
            <a:pathLst>
              <a:path w="3255836" h="4114800">
                <a:moveTo>
                  <a:pt x="0" y="0"/>
                </a:moveTo>
                <a:lnTo>
                  <a:pt x="3255836" y="0"/>
                </a:lnTo>
                <a:lnTo>
                  <a:pt x="32558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20795" y="2124488"/>
            <a:ext cx="11846409" cy="3865801"/>
            <a:chOff x="0" y="0"/>
            <a:chExt cx="15795212" cy="5154401"/>
          </a:xfrm>
        </p:grpSpPr>
        <p:sp>
          <p:nvSpPr>
            <p:cNvPr id="6" name="TextBox 6"/>
            <p:cNvSpPr txBox="1"/>
            <p:nvPr/>
          </p:nvSpPr>
          <p:spPr>
            <a:xfrm>
              <a:off x="0" y="2614401"/>
              <a:ext cx="15795212" cy="254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00"/>
                </a:lnSpc>
              </a:pPr>
              <a:r>
                <a:rPr lang="en-US" sz="12500">
                  <a:solidFill>
                    <a:srgbClr val="FFFFFF"/>
                  </a:solidFill>
                  <a:latin typeface="Sue Ellen Francisco"/>
                </a:rPr>
                <a:t> Questions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602730" y="-9525"/>
              <a:ext cx="2589753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0795" y="1171988"/>
            <a:ext cx="11846409" cy="6861592"/>
            <a:chOff x="0" y="0"/>
            <a:chExt cx="15795212" cy="9148790"/>
          </a:xfrm>
        </p:grpSpPr>
        <p:sp>
          <p:nvSpPr>
            <p:cNvPr id="3" name="TextBox 3"/>
            <p:cNvSpPr txBox="1"/>
            <p:nvPr/>
          </p:nvSpPr>
          <p:spPr>
            <a:xfrm>
              <a:off x="0" y="2614401"/>
              <a:ext cx="15795212" cy="508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00"/>
                </a:lnSpc>
              </a:pPr>
              <a:r>
                <a:rPr lang="en-US" sz="12500">
                  <a:solidFill>
                    <a:srgbClr val="FFFFFF"/>
                  </a:solidFill>
                  <a:latin typeface="Sue Ellen Francisco"/>
                </a:rPr>
                <a:t>Checklists &amp; Common Mistakes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5335419" y="8487280"/>
              <a:ext cx="5124373" cy="661510"/>
            </a:xfrm>
            <a:custGeom>
              <a:avLst/>
              <a:gdLst/>
              <a:ahLst/>
              <a:cxnLst/>
              <a:rect l="l" t="t" r="r" b="b"/>
              <a:pathLst>
                <a:path w="5124373" h="661510">
                  <a:moveTo>
                    <a:pt x="0" y="0"/>
                  </a:moveTo>
                  <a:lnTo>
                    <a:pt x="5124374" y="0"/>
                  </a:lnTo>
                  <a:lnTo>
                    <a:pt x="5124374" y="661510"/>
                  </a:lnTo>
                  <a:lnTo>
                    <a:pt x="0" y="661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602730" y="-9525"/>
              <a:ext cx="2589753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411079" y="9533939"/>
            <a:ext cx="17558379" cy="0"/>
          </a:xfrm>
          <a:prstGeom prst="line">
            <a:avLst/>
          </a:prstGeom>
          <a:ln w="1047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416694" y="3162300"/>
            <a:ext cx="13547148" cy="587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Title Page and Abstract Page - line spacing, correct names, “masters of arts”, title length 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Table of contents - page numbers begin, “TITLE PAGE” not thesis title, accurate page numbers and links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List of Tables/Figures - hyperlinked, accurate page numbers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Headings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Chapter 1 starts on page 1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Abbreviations - after the first use, only use the abbreviation 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IRB approval forms are required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Figures/tables &amp; corresponding notes must be on the same page</a:t>
            </a: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Figures and tables are ordered by mention </a:t>
            </a:r>
          </a:p>
        </p:txBody>
      </p:sp>
      <p:sp>
        <p:nvSpPr>
          <p:cNvPr id="4" name="Freeform 4"/>
          <p:cNvSpPr/>
          <p:nvPr/>
        </p:nvSpPr>
        <p:spPr>
          <a:xfrm>
            <a:off x="4961015" y="9580801"/>
            <a:ext cx="7315200" cy="393192"/>
          </a:xfrm>
          <a:custGeom>
            <a:avLst/>
            <a:gdLst/>
            <a:ahLst/>
            <a:cxnLst/>
            <a:rect l="l" t="t" r="r" b="b"/>
            <a:pathLst>
              <a:path w="7315200" h="393192">
                <a:moveTo>
                  <a:pt x="0" y="0"/>
                </a:moveTo>
                <a:lnTo>
                  <a:pt x="7315200" y="0"/>
                </a:lnTo>
                <a:lnTo>
                  <a:pt x="7315200" y="393192"/>
                </a:lnTo>
                <a:lnTo>
                  <a:pt x="0" y="39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95654" y="1624919"/>
            <a:ext cx="5663038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Common Mistakes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416694" y="3419169"/>
            <a:ext cx="13547148" cy="587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lacial Indifference"/>
              </a:rPr>
              <a:t>Widowed/orphaned lines/headings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lacial Indifference"/>
              </a:rPr>
              <a:t>Pronouns - your thesis is your work, not a group project 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lacial Indifference"/>
              </a:rPr>
              <a:t>Italics - not used for emphasis but to highlight a key term or phrase the first use (subsequent uses are not italicized)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lacial Indifference"/>
              </a:rPr>
              <a:t>Quotation marks - generally used only for quoted material and not to hedge or downplay meaning or to create emphasis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lacial Indifference"/>
              </a:rPr>
              <a:t>EN dashes, hyphens, and EM dashes - knowing when to use each of these</a:t>
            </a:r>
          </a:p>
          <a:p>
            <a:pPr marL="755651" lvl="1" indent="-377825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lacial Indifference"/>
              </a:rPr>
              <a:t>Reference list - alphabetical, include DOIs, capitalization </a:t>
            </a: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Glacial Indifference"/>
              </a:rPr>
              <a:t>In-text citations - include author, year, and page number (if available)</a:t>
            </a:r>
          </a:p>
        </p:txBody>
      </p:sp>
      <p:sp>
        <p:nvSpPr>
          <p:cNvPr id="4" name="Freeform 4"/>
          <p:cNvSpPr/>
          <p:nvPr/>
        </p:nvSpPr>
        <p:spPr>
          <a:xfrm rot="805564">
            <a:off x="14486520" y="3054577"/>
            <a:ext cx="3278885" cy="2143571"/>
          </a:xfrm>
          <a:custGeom>
            <a:avLst/>
            <a:gdLst/>
            <a:ahLst/>
            <a:cxnLst/>
            <a:rect l="l" t="t" r="r" b="b"/>
            <a:pathLst>
              <a:path w="3278885" h="2143571">
                <a:moveTo>
                  <a:pt x="0" y="0"/>
                </a:moveTo>
                <a:lnTo>
                  <a:pt x="3278885" y="0"/>
                </a:lnTo>
                <a:lnTo>
                  <a:pt x="3278885" y="2143571"/>
                </a:lnTo>
                <a:lnTo>
                  <a:pt x="0" y="2143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95654" y="1624919"/>
            <a:ext cx="834250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Common Mistakes Cont.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1418" y="2252970"/>
            <a:ext cx="10831273" cy="2551470"/>
            <a:chOff x="0" y="0"/>
            <a:chExt cx="14441697" cy="3401960"/>
          </a:xfrm>
        </p:grpSpPr>
        <p:sp>
          <p:nvSpPr>
            <p:cNvPr id="3" name="TextBox 3"/>
            <p:cNvSpPr txBox="1"/>
            <p:nvPr/>
          </p:nvSpPr>
          <p:spPr>
            <a:xfrm>
              <a:off x="2558648" y="-9525"/>
              <a:ext cx="8658244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r>
                <a:rPr lang="en-US" sz="9000">
                  <a:solidFill>
                    <a:srgbClr val="99D9D9"/>
                  </a:solidFill>
                  <a:latin typeface="Sue Ellen Francisco"/>
                </a:rPr>
                <a:t>MSE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28760"/>
              <a:ext cx="14441697" cy="147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 u="sng">
                  <a:solidFill>
                    <a:srgbClr val="000000"/>
                  </a:solidFill>
                  <a:latin typeface="Kollektif"/>
                  <a:hlinkClick r:id="rId2" tooltip="https://education.byu.edu/research/dissertation_aids.html"/>
                </a:rPr>
                <a:t>college checklist - must be completed and turned in with your completed thesis for review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31418" y="5744498"/>
            <a:ext cx="10831273" cy="2027595"/>
            <a:chOff x="0" y="0"/>
            <a:chExt cx="14441697" cy="2703460"/>
          </a:xfrm>
        </p:grpSpPr>
        <p:sp>
          <p:nvSpPr>
            <p:cNvPr id="6" name="TextBox 6"/>
            <p:cNvSpPr txBox="1"/>
            <p:nvPr/>
          </p:nvSpPr>
          <p:spPr>
            <a:xfrm>
              <a:off x="2558648" y="-9525"/>
              <a:ext cx="8658244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r>
                <a:rPr lang="en-US" sz="9000">
                  <a:solidFill>
                    <a:srgbClr val="BFDDAE"/>
                  </a:solidFill>
                  <a:latin typeface="Sue Ellen Francisco"/>
                </a:rPr>
                <a:t>Department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28760"/>
              <a:ext cx="14441697" cy="774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Kollektif"/>
                </a:rPr>
                <a:t>additional resource with examples of APA requirements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3666" y="290259"/>
            <a:ext cx="633844" cy="9706481"/>
            <a:chOff x="0" y="0"/>
            <a:chExt cx="845126" cy="12941975"/>
          </a:xfrm>
        </p:grpSpPr>
        <p:sp>
          <p:nvSpPr>
            <p:cNvPr id="9" name="Freeform 9"/>
            <p:cNvSpPr/>
            <p:nvPr/>
          </p:nvSpPr>
          <p:spPr>
            <a:xfrm rot="-5198068">
              <a:off x="-1105631" y="11063419"/>
              <a:ext cx="3056388" cy="666848"/>
            </a:xfrm>
            <a:custGeom>
              <a:avLst/>
              <a:gdLst/>
              <a:ahLst/>
              <a:cxnLst/>
              <a:rect l="l" t="t" r="r" b="b"/>
              <a:pathLst>
                <a:path w="3056388" h="666848">
                  <a:moveTo>
                    <a:pt x="0" y="0"/>
                  </a:moveTo>
                  <a:lnTo>
                    <a:pt x="3056388" y="0"/>
                  </a:lnTo>
                  <a:lnTo>
                    <a:pt x="3056388" y="666848"/>
                  </a:lnTo>
                  <a:lnTo>
                    <a:pt x="0" y="66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5198068">
              <a:off x="-1105631" y="4482317"/>
              <a:ext cx="3056388" cy="666848"/>
            </a:xfrm>
            <a:custGeom>
              <a:avLst/>
              <a:gdLst/>
              <a:ahLst/>
              <a:cxnLst/>
              <a:rect l="l" t="t" r="r" b="b"/>
              <a:pathLst>
                <a:path w="3056388" h="666848">
                  <a:moveTo>
                    <a:pt x="0" y="0"/>
                  </a:moveTo>
                  <a:lnTo>
                    <a:pt x="3056388" y="0"/>
                  </a:lnTo>
                  <a:lnTo>
                    <a:pt x="3056388" y="666848"/>
                  </a:lnTo>
                  <a:lnTo>
                    <a:pt x="0" y="66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5198068">
              <a:off x="-1105631" y="7792810"/>
              <a:ext cx="3056388" cy="666848"/>
            </a:xfrm>
            <a:custGeom>
              <a:avLst/>
              <a:gdLst/>
              <a:ahLst/>
              <a:cxnLst/>
              <a:rect l="l" t="t" r="r" b="b"/>
              <a:pathLst>
                <a:path w="3056388" h="666848">
                  <a:moveTo>
                    <a:pt x="0" y="0"/>
                  </a:moveTo>
                  <a:lnTo>
                    <a:pt x="3056388" y="0"/>
                  </a:lnTo>
                  <a:lnTo>
                    <a:pt x="3056388" y="666849"/>
                  </a:lnTo>
                  <a:lnTo>
                    <a:pt x="0" y="666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-5198068">
              <a:off x="-1105631" y="1211708"/>
              <a:ext cx="3056388" cy="666848"/>
            </a:xfrm>
            <a:custGeom>
              <a:avLst/>
              <a:gdLst/>
              <a:ahLst/>
              <a:cxnLst/>
              <a:rect l="l" t="t" r="r" b="b"/>
              <a:pathLst>
                <a:path w="3056388" h="666848">
                  <a:moveTo>
                    <a:pt x="0" y="0"/>
                  </a:moveTo>
                  <a:lnTo>
                    <a:pt x="3056388" y="0"/>
                  </a:lnTo>
                  <a:lnTo>
                    <a:pt x="3056388" y="666848"/>
                  </a:lnTo>
                  <a:lnTo>
                    <a:pt x="0" y="66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320490" y="290259"/>
            <a:ext cx="633844" cy="9706481"/>
            <a:chOff x="0" y="0"/>
            <a:chExt cx="845126" cy="12941975"/>
          </a:xfrm>
        </p:grpSpPr>
        <p:sp>
          <p:nvSpPr>
            <p:cNvPr id="14" name="Freeform 14"/>
            <p:cNvSpPr/>
            <p:nvPr/>
          </p:nvSpPr>
          <p:spPr>
            <a:xfrm rot="-5198068">
              <a:off x="-1105631" y="11063419"/>
              <a:ext cx="3056388" cy="666848"/>
            </a:xfrm>
            <a:custGeom>
              <a:avLst/>
              <a:gdLst/>
              <a:ahLst/>
              <a:cxnLst/>
              <a:rect l="l" t="t" r="r" b="b"/>
              <a:pathLst>
                <a:path w="3056388" h="666848">
                  <a:moveTo>
                    <a:pt x="0" y="0"/>
                  </a:moveTo>
                  <a:lnTo>
                    <a:pt x="3056388" y="0"/>
                  </a:lnTo>
                  <a:lnTo>
                    <a:pt x="3056388" y="666848"/>
                  </a:lnTo>
                  <a:lnTo>
                    <a:pt x="0" y="66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 rot="-5198068">
              <a:off x="-1105631" y="4482317"/>
              <a:ext cx="3056388" cy="666848"/>
            </a:xfrm>
            <a:custGeom>
              <a:avLst/>
              <a:gdLst/>
              <a:ahLst/>
              <a:cxnLst/>
              <a:rect l="l" t="t" r="r" b="b"/>
              <a:pathLst>
                <a:path w="3056388" h="666848">
                  <a:moveTo>
                    <a:pt x="0" y="0"/>
                  </a:moveTo>
                  <a:lnTo>
                    <a:pt x="3056388" y="0"/>
                  </a:lnTo>
                  <a:lnTo>
                    <a:pt x="3056388" y="666848"/>
                  </a:lnTo>
                  <a:lnTo>
                    <a:pt x="0" y="66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 rot="-5198068">
              <a:off x="-1105631" y="7792810"/>
              <a:ext cx="3056388" cy="666848"/>
            </a:xfrm>
            <a:custGeom>
              <a:avLst/>
              <a:gdLst/>
              <a:ahLst/>
              <a:cxnLst/>
              <a:rect l="l" t="t" r="r" b="b"/>
              <a:pathLst>
                <a:path w="3056388" h="666848">
                  <a:moveTo>
                    <a:pt x="0" y="0"/>
                  </a:moveTo>
                  <a:lnTo>
                    <a:pt x="3056388" y="0"/>
                  </a:lnTo>
                  <a:lnTo>
                    <a:pt x="3056388" y="666849"/>
                  </a:lnTo>
                  <a:lnTo>
                    <a:pt x="0" y="666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 rot="-5198068">
              <a:off x="-1105631" y="1211708"/>
              <a:ext cx="3056388" cy="666848"/>
            </a:xfrm>
            <a:custGeom>
              <a:avLst/>
              <a:gdLst/>
              <a:ahLst/>
              <a:cxnLst/>
              <a:rect l="l" t="t" r="r" b="b"/>
              <a:pathLst>
                <a:path w="3056388" h="666848">
                  <a:moveTo>
                    <a:pt x="0" y="0"/>
                  </a:moveTo>
                  <a:lnTo>
                    <a:pt x="3056388" y="0"/>
                  </a:lnTo>
                  <a:lnTo>
                    <a:pt x="3056388" y="666848"/>
                  </a:lnTo>
                  <a:lnTo>
                    <a:pt x="0" y="66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1079" y="648286"/>
            <a:ext cx="17558379" cy="0"/>
          </a:xfrm>
          <a:prstGeom prst="line">
            <a:avLst/>
          </a:prstGeom>
          <a:ln w="104775" cap="rnd">
            <a:solidFill>
              <a:srgbClr val="BFDD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426219" y="3238500"/>
            <a:ext cx="13547148" cy="617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Line spacing - use the template to ensure line spacing is identical. Pay special attention whether a section is double spaced or single spaced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The name listed should match your name in AIM (no nicknames, shortened names, married names, etc. Nothing that differs from the official name listed in AIM)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Title may not exceed 6 inches on one line - titles longer than six inches will need to be on more than one line formatted as an inverted pyramid (longest line on top, shortest on the bottom)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Choose correct degree name (Teacher Education is “Master of Arts”)</a:t>
            </a:r>
          </a:p>
          <a:p>
            <a:pPr marL="734061" lvl="1" indent="-367031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Correct spelling of chair and committee names</a:t>
            </a:r>
          </a:p>
          <a:p>
            <a:pPr marL="734061" lvl="1" indent="-367031" algn="l">
              <a:lnSpc>
                <a:spcPts val="4080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Glacial Indifference"/>
              </a:rPr>
              <a:t>Do not include page numbers</a:t>
            </a:r>
          </a:p>
        </p:txBody>
      </p:sp>
      <p:sp>
        <p:nvSpPr>
          <p:cNvPr id="4" name="Freeform 4"/>
          <p:cNvSpPr/>
          <p:nvPr/>
        </p:nvSpPr>
        <p:spPr>
          <a:xfrm>
            <a:off x="1195654" y="4273470"/>
            <a:ext cx="848677" cy="4114800"/>
          </a:xfrm>
          <a:custGeom>
            <a:avLst/>
            <a:gdLst/>
            <a:ahLst/>
            <a:cxnLst/>
            <a:rect l="l" t="t" r="r" b="b"/>
            <a:pathLst>
              <a:path w="848677" h="4114800">
                <a:moveTo>
                  <a:pt x="0" y="0"/>
                </a:moveTo>
                <a:lnTo>
                  <a:pt x="848677" y="0"/>
                </a:lnTo>
                <a:lnTo>
                  <a:pt x="8486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05179" y="1429510"/>
            <a:ext cx="1003424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e Ellen Francisco"/>
              </a:rPr>
              <a:t>Title Page/Preliminary Pages: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1344</Words>
  <Application>Microsoft Office PowerPoint</Application>
  <PresentationFormat>Custom</PresentationFormat>
  <Paragraphs>137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Sue Ellen Francisco</vt:lpstr>
      <vt:lpstr>Kollektif</vt:lpstr>
      <vt:lpstr>Glacial Indifference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Review Session</dc:title>
  <dc:creator>Kaeli Cook</dc:creator>
  <cp:lastModifiedBy>Kaeli Cook</cp:lastModifiedBy>
  <cp:revision>4</cp:revision>
  <dcterms:created xsi:type="dcterms:W3CDTF">2006-08-16T00:00:00Z</dcterms:created>
  <dcterms:modified xsi:type="dcterms:W3CDTF">2023-11-17T21:41:08Z</dcterms:modified>
  <dc:identifier>DAFvlCOF78E</dc:identifier>
</cp:coreProperties>
</file>